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63"/>
  </p:notesMasterIdLst>
  <p:handoutMasterIdLst>
    <p:handoutMasterId r:id="rId64"/>
  </p:handoutMasterIdLst>
  <p:sldIdLst>
    <p:sldId id="256" r:id="rId2"/>
    <p:sldId id="273" r:id="rId3"/>
    <p:sldId id="257" r:id="rId4"/>
    <p:sldId id="259" r:id="rId5"/>
    <p:sldId id="277" r:id="rId6"/>
    <p:sldId id="260" r:id="rId7"/>
    <p:sldId id="258" r:id="rId8"/>
    <p:sldId id="267" r:id="rId9"/>
    <p:sldId id="261" r:id="rId10"/>
    <p:sldId id="270" r:id="rId11"/>
    <p:sldId id="262" r:id="rId12"/>
    <p:sldId id="274" r:id="rId13"/>
    <p:sldId id="278" r:id="rId14"/>
    <p:sldId id="319" r:id="rId15"/>
    <p:sldId id="320" r:id="rId16"/>
    <p:sldId id="271" r:id="rId17"/>
    <p:sldId id="279" r:id="rId18"/>
    <p:sldId id="264" r:id="rId19"/>
    <p:sldId id="263" r:id="rId20"/>
    <p:sldId id="275"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2" r:id="rId51"/>
    <p:sldId id="313" r:id="rId52"/>
    <p:sldId id="314" r:id="rId53"/>
    <p:sldId id="315" r:id="rId54"/>
    <p:sldId id="316" r:id="rId55"/>
    <p:sldId id="317" r:id="rId56"/>
    <p:sldId id="318" r:id="rId57"/>
    <p:sldId id="321" r:id="rId58"/>
    <p:sldId id="272" r:id="rId59"/>
    <p:sldId id="266" r:id="rId60"/>
    <p:sldId id="280" r:id="rId61"/>
    <p:sldId id="322"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1" autoAdjust="0"/>
    <p:restoredTop sz="94660"/>
  </p:normalViewPr>
  <p:slideViewPr>
    <p:cSldViewPr snapToGrid="0">
      <p:cViewPr varScale="1">
        <p:scale>
          <a:sx n="60" d="100"/>
          <a:sy n="60" d="100"/>
        </p:scale>
        <p:origin x="10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0C8A78-7583-4729-ADC5-23EC28EBB6BB}" type="datetimeFigureOut">
              <a:rPr lang="en-US" smtClean="0"/>
              <a:t>4/17/2018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CB9952-9FE2-469F-8C7C-2169C867669B}" type="slidenum">
              <a:rPr lang="en-US" smtClean="0"/>
              <a:t>‹#›</a:t>
            </a:fld>
            <a:endParaRPr lang="en-US"/>
          </a:p>
        </p:txBody>
      </p:sp>
    </p:spTree>
    <p:extLst>
      <p:ext uri="{BB962C8B-B14F-4D97-AF65-F5344CB8AC3E}">
        <p14:creationId xmlns:p14="http://schemas.microsoft.com/office/powerpoint/2010/main" val="2667872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8E7C8-E639-4370-BAE6-7900F0D80B3A}" type="datetimeFigureOut">
              <a:rPr lang="en-US" smtClean="0"/>
              <a:t>4/17/2018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1FC72-64F8-4042-AE06-C072FE1D4C18}" type="slidenum">
              <a:rPr lang="en-US" smtClean="0"/>
              <a:t>‹#›</a:t>
            </a:fld>
            <a:endParaRPr lang="en-US"/>
          </a:p>
        </p:txBody>
      </p:sp>
    </p:spTree>
    <p:extLst>
      <p:ext uri="{BB962C8B-B14F-4D97-AF65-F5344CB8AC3E}">
        <p14:creationId xmlns:p14="http://schemas.microsoft.com/office/powerpoint/2010/main" val="2687049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Aerosol: is a suspension of particulates in a liquid or gas</a:t>
            </a:r>
            <a:endParaRPr lang="en-US" dirty="0"/>
          </a:p>
        </p:txBody>
      </p:sp>
      <p:sp>
        <p:nvSpPr>
          <p:cNvPr id="4" name="Slide Number Placeholder 3"/>
          <p:cNvSpPr>
            <a:spLocks noGrp="1"/>
          </p:cNvSpPr>
          <p:nvPr>
            <p:ph type="sldNum" sz="quarter" idx="10"/>
          </p:nvPr>
        </p:nvSpPr>
        <p:spPr/>
        <p:txBody>
          <a:bodyPr/>
          <a:lstStyle/>
          <a:p>
            <a:fld id="{0BC1FC72-64F8-4042-AE06-C072FE1D4C18}" type="slidenum">
              <a:rPr lang="en-US" smtClean="0"/>
              <a:t>3</a:t>
            </a:fld>
            <a:endParaRPr lang="en-US"/>
          </a:p>
        </p:txBody>
      </p:sp>
    </p:spTree>
    <p:extLst>
      <p:ext uri="{BB962C8B-B14F-4D97-AF65-F5344CB8AC3E}">
        <p14:creationId xmlns:p14="http://schemas.microsoft.com/office/powerpoint/2010/main" val="919434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Minnesota state law now</a:t>
            </a:r>
            <a:r>
              <a:rPr lang="en-US" baseline="0" dirty="0" smtClean="0"/>
              <a:t> treats e-cigarettes like it does all other tobacco products:</a:t>
            </a:r>
            <a:endParaRPr lang="en-US" dirty="0" smtClean="0"/>
          </a:p>
          <a:p>
            <a:r>
              <a:rPr lang="en-US" dirty="0" smtClean="0"/>
              <a:t>It is illegal for e-cigarette to be</a:t>
            </a:r>
            <a:r>
              <a:rPr lang="en-US" baseline="0" dirty="0" smtClean="0"/>
              <a:t> sold or possessed by a minor in the state of Minnesota</a:t>
            </a:r>
          </a:p>
          <a:p>
            <a:r>
              <a:rPr lang="en-US" baseline="0" dirty="0" smtClean="0"/>
              <a:t>State law sets a minimum fine/penalty for stores that sell an e-cigarette (or other tobacco product) to a minor</a:t>
            </a:r>
          </a:p>
          <a:p>
            <a:r>
              <a:rPr lang="en-US" baseline="0" dirty="0" smtClean="0"/>
              <a:t>Requires that e-cigarettes be sold behind the counter in places like a gas station or pharmacies and requires that a clerk hands the product to the purchaser, except in a tobacco shop that is only accessible to people 18 or older</a:t>
            </a:r>
          </a:p>
          <a:p>
            <a:r>
              <a:rPr lang="en-US" baseline="0" dirty="0" smtClean="0"/>
              <a:t>E-cigs and other tobacco products cannot be sold from any moveable place of business such as a kiosk, van or tent – the purpose of this is to ensure city authorities can check to make sure anyone selling tobacco is complying with all laws</a:t>
            </a:r>
          </a:p>
          <a:p>
            <a:r>
              <a:rPr lang="en-US" baseline="0" dirty="0" smtClean="0"/>
              <a:t>E-cigarette liquid should be sold in child resistant packaging – this is to ensure that no young children are inadvertently poisoned or harmed by liquid nicotine left unattended</a:t>
            </a:r>
          </a:p>
          <a:p>
            <a:r>
              <a:rPr lang="en-US" baseline="0" dirty="0" smtClean="0"/>
              <a:t>E-cigarettes are prohibited in government-owned or leased buildings – it is illegal to use an e-cig in a school, city hall/city offices, DHS licenses facilities (daycares), jails/correctional facilities, or state colleges or universities</a:t>
            </a:r>
            <a:endParaRPr lang="en-US" dirty="0"/>
          </a:p>
        </p:txBody>
      </p:sp>
    </p:spTree>
    <p:extLst>
      <p:ext uri="{BB962C8B-B14F-4D97-AF65-F5344CB8AC3E}">
        <p14:creationId xmlns:p14="http://schemas.microsoft.com/office/powerpoint/2010/main" val="2345067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is raising</a:t>
            </a:r>
            <a:r>
              <a:rPr lang="en-US" baseline="0" dirty="0" smtClean="0"/>
              <a:t> the tobacco sales age an effective way to reduce youth tobacco use?</a:t>
            </a:r>
            <a:endParaRPr lang="en-US" dirty="0"/>
          </a:p>
        </p:txBody>
      </p:sp>
    </p:spTree>
    <p:extLst>
      <p:ext uri="{BB962C8B-B14F-4D97-AF65-F5344CB8AC3E}">
        <p14:creationId xmlns:p14="http://schemas.microsoft.com/office/powerpoint/2010/main" val="203843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defTabSz="931774">
              <a:defRPr/>
            </a:pPr>
            <a:r>
              <a:rPr lang="en-US" dirty="0"/>
              <a:t>https://www.industrydocumentslibrary.ucsf.edu/tobacco/docs/#id=zswh0127</a:t>
            </a:r>
          </a:p>
          <a:p>
            <a:endParaRPr dirty="0"/>
          </a:p>
        </p:txBody>
      </p:sp>
    </p:spTree>
    <p:extLst>
      <p:ext uri="{BB962C8B-B14F-4D97-AF65-F5344CB8AC3E}">
        <p14:creationId xmlns:p14="http://schemas.microsoft.com/office/powerpoint/2010/main" val="2818810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defTabSz="931774">
              <a:defRPr/>
            </a:pPr>
            <a:r>
              <a:rPr lang="en-US" dirty="0" smtClean="0"/>
              <a:t>Citation for “19 percent of high-school students used</a:t>
            </a:r>
            <a:r>
              <a:rPr lang="en-US" baseline="0" dirty="0" smtClean="0"/>
              <a:t> tobacco in the past 30 days”</a:t>
            </a:r>
            <a:r>
              <a:rPr lang="en-US" dirty="0" smtClean="0"/>
              <a:t>: </a:t>
            </a:r>
            <a:r>
              <a:rPr lang="en-US" dirty="0"/>
              <a:t>Minnesota Department of Health. Teens and Tobacco in Minnesota, 2014 Update - </a:t>
            </a:r>
            <a:r>
              <a:rPr lang="en-US" i="1" dirty="0"/>
              <a:t>Results from the Minnesota Youth Tobacco Survey</a:t>
            </a:r>
            <a:r>
              <a:rPr lang="en-US" dirty="0"/>
              <a:t>. November 2014.</a:t>
            </a:r>
          </a:p>
          <a:p>
            <a:pPr defTabSz="931774">
              <a:defRPr/>
            </a:pPr>
            <a:endParaRPr lang="en-US" dirty="0"/>
          </a:p>
          <a:p>
            <a:pPr defTabSz="931774">
              <a:defRPr/>
            </a:pPr>
            <a:r>
              <a:rPr lang="en-US" dirty="0">
                <a:solidFill>
                  <a:schemeClr val="dk1"/>
                </a:solidFill>
                <a:ea typeface="Arial"/>
                <a:cs typeface="Arial"/>
                <a:sym typeface="Arial"/>
              </a:rPr>
              <a:t>Source: </a:t>
            </a:r>
            <a:r>
              <a:rPr lang="en-US" dirty="0">
                <a:solidFill>
                  <a:schemeClr val="dk1"/>
                </a:solidFill>
              </a:rPr>
              <a:t>2016 Minnesota Student Survey</a:t>
            </a:r>
            <a:endParaRPr lang="en-US" dirty="0">
              <a:solidFill>
                <a:schemeClr val="dk1"/>
              </a:solidFill>
              <a:ea typeface="Arial"/>
              <a:cs typeface="Arial"/>
              <a:sym typeface="Arial"/>
            </a:endParaRPr>
          </a:p>
          <a:p>
            <a:pPr defTabSz="931774">
              <a:defRPr/>
            </a:pPr>
            <a:endParaRPr lang="en-US" dirty="0"/>
          </a:p>
          <a:p>
            <a:pPr defTabSz="931774">
              <a:defRPr/>
            </a:pPr>
            <a:endParaRPr lang="en-US" dirty="0"/>
          </a:p>
          <a:p>
            <a:endParaRPr dirty="0"/>
          </a:p>
        </p:txBody>
      </p:sp>
    </p:spTree>
    <p:extLst>
      <p:ext uri="{BB962C8B-B14F-4D97-AF65-F5344CB8AC3E}">
        <p14:creationId xmlns:p14="http://schemas.microsoft.com/office/powerpoint/2010/main" val="1886420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dirty="0" smtClean="0"/>
              <a:t>If youth don’t start by the time they</a:t>
            </a:r>
            <a:r>
              <a:rPr lang="en-US" baseline="0" dirty="0" smtClean="0"/>
              <a:t> are 21, they likely never will.</a:t>
            </a:r>
          </a:p>
          <a:p>
            <a:r>
              <a:rPr lang="en-US" baseline="0" dirty="0" smtClean="0"/>
              <a:t>Ages 18-21 are a critical time when young people move from intermittent smoking to daily use. Four out of five experimental smokers become daily smokers by age 21. </a:t>
            </a:r>
          </a:p>
          <a:p>
            <a:endParaRPr lang="en-US" baseline="0" dirty="0" smtClean="0"/>
          </a:p>
          <a:p>
            <a:r>
              <a:rPr lang="en-US" dirty="0" smtClean="0"/>
              <a:t>If we are serious about reducing smoking and realizing a smoke-free generation, we need to focus on preventing the start.</a:t>
            </a:r>
          </a:p>
          <a:p>
            <a:r>
              <a:rPr lang="en-US" dirty="0" smtClean="0"/>
              <a:t>People don’t start smoking when they are 30 or 40. They start when they are teenagers – 13, 14, 15.</a:t>
            </a:r>
          </a:p>
          <a:p>
            <a:endParaRPr lang="en-US" baseline="0" dirty="0" smtClean="0"/>
          </a:p>
          <a:p>
            <a:endParaRPr lang="en-US" baseline="0" dirty="0" smtClean="0"/>
          </a:p>
          <a:p>
            <a:endParaRPr lang="en-US" baseline="0" dirty="0" smtClean="0"/>
          </a:p>
          <a:p>
            <a:r>
              <a:rPr lang="en-US" dirty="0"/>
              <a:t>U.S. Department of Health and Human Services. Results from the 2010 National Survey on Drug Use and Health: Summary of National Findings. Substance Abuse and Mental Health Services Administration - Center for Behavioral Health Statistics and Quality; September 2014 https://www.samhsa.gov/data/sites/default/files/NSDUH-DetTabs2014/NSDUH-DetTabs2014.pdf.</a:t>
            </a:r>
          </a:p>
          <a:p>
            <a:endParaRPr lang="en-US" baseline="0" dirty="0" smtClean="0"/>
          </a:p>
          <a:p>
            <a:r>
              <a:rPr lang="en-US" dirty="0"/>
              <a:t>Campaign for Tobacco-Free Kids. Increasing the Sale Age for Tobacco Products to 21. https://www.tobaccofreekids.org/what_we_do/state_local/sales_21</a:t>
            </a:r>
            <a:endParaRPr dirty="0"/>
          </a:p>
        </p:txBody>
      </p:sp>
    </p:spTree>
    <p:extLst>
      <p:ext uri="{BB962C8B-B14F-4D97-AF65-F5344CB8AC3E}">
        <p14:creationId xmlns:p14="http://schemas.microsoft.com/office/powerpoint/2010/main" val="3557170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lvl="0" algn="l" rtl="0">
              <a:spcBef>
                <a:spcPts val="0"/>
              </a:spcBef>
              <a:buNone/>
            </a:pPr>
            <a:r>
              <a:rPr lang="en" sz="1100" dirty="0" smtClean="0">
                <a:solidFill>
                  <a:srgbClr val="607896"/>
                </a:solidFill>
                <a:latin typeface="Roboto Condensed"/>
                <a:ea typeface="Roboto Condensed"/>
                <a:cs typeface="Roboto Condensed"/>
                <a:sym typeface="Roboto Condensed"/>
              </a:rPr>
              <a:t>$3.19 billion in health care costs</a:t>
            </a:r>
          </a:p>
          <a:p>
            <a:pPr lvl="0" algn="l" rtl="0">
              <a:spcBef>
                <a:spcPts val="0"/>
              </a:spcBef>
              <a:buNone/>
            </a:pPr>
            <a:r>
              <a:rPr lang="en" sz="1100" dirty="0" smtClean="0">
                <a:solidFill>
                  <a:srgbClr val="607896"/>
                </a:solidFill>
                <a:latin typeface="Roboto Condensed"/>
                <a:ea typeface="Roboto Condensed"/>
                <a:cs typeface="Roboto Condensed"/>
                <a:sym typeface="Roboto Condensed"/>
              </a:rPr>
              <a:t>$4.3 billion in lost productivity</a:t>
            </a:r>
          </a:p>
          <a:p>
            <a:pPr defTabSz="931774">
              <a:defRPr/>
            </a:pPr>
            <a:endParaRPr lang="en-US" dirty="0" smtClean="0"/>
          </a:p>
          <a:p>
            <a:pPr defTabSz="931774">
              <a:defRPr/>
            </a:pPr>
            <a:r>
              <a:rPr lang="en-US" dirty="0" smtClean="0"/>
              <a:t>Blue </a:t>
            </a:r>
            <a:r>
              <a:rPr lang="en-US" dirty="0"/>
              <a:t>Cross and Blue Shield of Minnesota. Health Care Costs and Smoking in Minnesota. January 2017</a:t>
            </a:r>
          </a:p>
          <a:p>
            <a:endParaRPr dirty="0"/>
          </a:p>
        </p:txBody>
      </p:sp>
    </p:spTree>
    <p:extLst>
      <p:ext uri="{BB962C8B-B14F-4D97-AF65-F5344CB8AC3E}">
        <p14:creationId xmlns:p14="http://schemas.microsoft.com/office/powerpoint/2010/main" val="375015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defTabSz="931774">
              <a:defRPr/>
            </a:pPr>
            <a:r>
              <a:rPr lang="en-US" dirty="0" smtClean="0"/>
              <a:t>63 percent of 12 to 17 year-olds who smoked in the last month gave money to others to purchase cigarettes for them</a:t>
            </a:r>
          </a:p>
          <a:p>
            <a:endParaRPr lang="en-US" dirty="0" smtClean="0"/>
          </a:p>
          <a:p>
            <a:r>
              <a:rPr lang="en-US" dirty="0" err="1"/>
              <a:t>Ribisl</a:t>
            </a:r>
            <a:r>
              <a:rPr lang="en-US" dirty="0"/>
              <a:t> KM, Norman GJ, Howard-Pitney B, Howard KA. Which adults do underage youth ask for cigarettes? </a:t>
            </a:r>
            <a:r>
              <a:rPr lang="en-US" i="1" dirty="0"/>
              <a:t>Am J Public Health. </a:t>
            </a:r>
            <a:r>
              <a:rPr lang="en-US" dirty="0"/>
              <a:t>1999;89(10):1561-1564.</a:t>
            </a:r>
          </a:p>
          <a:p>
            <a:endParaRPr lang="en-US" dirty="0"/>
          </a:p>
          <a:p>
            <a:r>
              <a:rPr lang="en-US" dirty="0"/>
              <a:t>Ahmad, S. (2005). Closing the youth access gap: the projected health benefits and cost savings of a national policy to raise the legal smoking age to 21 in the United States. Health Policy, 75(1), 74-84.</a:t>
            </a:r>
            <a:endParaRPr dirty="0"/>
          </a:p>
        </p:txBody>
      </p:sp>
    </p:spTree>
    <p:extLst>
      <p:ext uri="{BB962C8B-B14F-4D97-AF65-F5344CB8AC3E}">
        <p14:creationId xmlns:p14="http://schemas.microsoft.com/office/powerpoint/2010/main" val="2463879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The tobacco industry uses cheap prices, appealing flavors and targeted</a:t>
            </a:r>
            <a:r>
              <a:rPr lang="en-US" baseline="0" dirty="0" smtClean="0"/>
              <a:t> advertising to attract youth.</a:t>
            </a:r>
            <a:endParaRPr lang="en-US" dirty="0" smtClean="0"/>
          </a:p>
          <a:p>
            <a:endParaRPr lang="en-US" dirty="0" smtClean="0"/>
          </a:p>
          <a:p>
            <a:r>
              <a:rPr lang="en-US" dirty="0" smtClean="0"/>
              <a:t>https://www.tobaccofreekids.org/facts_issues/toll_us/minnesota.</a:t>
            </a:r>
          </a:p>
          <a:p>
            <a:endParaRPr lang="en-US" dirty="0"/>
          </a:p>
        </p:txBody>
      </p:sp>
    </p:spTree>
    <p:extLst>
      <p:ext uri="{BB962C8B-B14F-4D97-AF65-F5344CB8AC3E}">
        <p14:creationId xmlns:p14="http://schemas.microsoft.com/office/powerpoint/2010/main" val="3039899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Institute of Medicine Report supported raising the tobacco sales age and found that it would decrease the number of youth that started to smoke.</a:t>
            </a:r>
          </a:p>
          <a:p>
            <a:pPr defTabSz="931774">
              <a:defRPr/>
            </a:pPr>
            <a:r>
              <a:rPr lang="en-US" dirty="0" smtClean="0"/>
              <a:t>Citation:</a:t>
            </a:r>
            <a:r>
              <a:rPr lang="en-US" baseline="0" dirty="0" smtClean="0"/>
              <a:t> Institute of Medicine. Public Health Implications of Raising the Minimum Age of Legal Access to Tobacco Products. National Academy Press. 2015. </a:t>
            </a:r>
          </a:p>
          <a:p>
            <a:endParaRPr lang="en-US" dirty="0"/>
          </a:p>
        </p:txBody>
      </p:sp>
    </p:spTree>
    <p:extLst>
      <p:ext uri="{BB962C8B-B14F-4D97-AF65-F5344CB8AC3E}">
        <p14:creationId xmlns:p14="http://schemas.microsoft.com/office/powerpoint/2010/main" val="4290349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31774">
              <a:defRPr/>
            </a:pPr>
            <a:r>
              <a:rPr lang="en-US" baseline="0" dirty="0" smtClean="0"/>
              <a:t>Using the same model that that institute of medicine used, local researchers ( CWMN and MDH) found that we could prevent 30,000 youth from becoming smokers. </a:t>
            </a:r>
          </a:p>
          <a:p>
            <a:pPr defTabSz="931774">
              <a:defRPr/>
            </a:pPr>
            <a:endParaRPr lang="en-US" baseline="0" dirty="0" smtClean="0"/>
          </a:p>
          <a:p>
            <a:pPr defTabSz="931774">
              <a:defRPr/>
            </a:pPr>
            <a:r>
              <a:rPr lang="en-US" baseline="0" dirty="0" smtClean="0"/>
              <a:t>This is the same number of undergraduates at the University of Minnesota</a:t>
            </a:r>
          </a:p>
          <a:p>
            <a:pPr defTabSz="931774">
              <a:defRPr/>
            </a:pPr>
            <a:endParaRPr lang="en-US" baseline="0" dirty="0" smtClean="0"/>
          </a:p>
          <a:p>
            <a:pPr defTabSz="931774">
              <a:defRPr/>
            </a:pPr>
            <a:r>
              <a:rPr lang="en-US" baseline="0" dirty="0" smtClean="0"/>
              <a:t>MN data from: Boyle, R., Kingsbury, J., Parks, M., </a:t>
            </a:r>
            <a:r>
              <a:rPr lang="en-US" dirty="0" smtClean="0"/>
              <a:t>Raising the Minimum Legal Sale Age for Tobacco to 21 The Estimated Effect for Minnesota, </a:t>
            </a:r>
            <a:r>
              <a:rPr lang="en-US" i="1" dirty="0" smtClean="0"/>
              <a:t>Minnesota Medicine</a:t>
            </a:r>
            <a:r>
              <a:rPr lang="en-US" dirty="0" smtClean="0"/>
              <a:t>, Jan-Feb 2017.</a:t>
            </a:r>
            <a:endParaRPr lang="en-US" dirty="0"/>
          </a:p>
          <a:p>
            <a:endParaRPr lang="en-US" dirty="0"/>
          </a:p>
        </p:txBody>
      </p:sp>
    </p:spTree>
    <p:extLst>
      <p:ext uri="{BB962C8B-B14F-4D97-AF65-F5344CB8AC3E}">
        <p14:creationId xmlns:p14="http://schemas.microsoft.com/office/powerpoint/2010/main" val="286717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tobacco industry is</a:t>
            </a:r>
            <a:r>
              <a:rPr lang="en-US" baseline="0" dirty="0" smtClean="0"/>
              <a:t> restricted from using cartoon characters in their advertisements. The e-cigarette industry is not subject to the same restrictions and has reverted to using advertising tactics once used by the tobacco industry. The photo on the left was taken in </a:t>
            </a:r>
            <a:r>
              <a:rPr lang="en-US" baseline="0" dirty="0" err="1" smtClean="0"/>
              <a:t>Robbinsdale</a:t>
            </a:r>
            <a:r>
              <a:rPr lang="en-US" baseline="0" dirty="0" smtClean="0"/>
              <a:t>, Minnesota, with a man dressed up as Santa advertising for a e-cigarette shop. The billboard is from Florida.</a:t>
            </a:r>
            <a:endParaRPr lang="en-US" dirty="0"/>
          </a:p>
        </p:txBody>
      </p:sp>
    </p:spTree>
    <p:extLst>
      <p:ext uri="{BB962C8B-B14F-4D97-AF65-F5344CB8AC3E}">
        <p14:creationId xmlns:p14="http://schemas.microsoft.com/office/powerpoint/2010/main" val="628956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0269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Momentum</a:t>
            </a:r>
            <a:r>
              <a:rPr lang="en-US" baseline="0" dirty="0" smtClean="0"/>
              <a:t> is growing around the U.S. around T21. Now more than 290 cities have passed T21 policies.</a:t>
            </a:r>
          </a:p>
          <a:p>
            <a:endParaRPr lang="en-US" baseline="0" dirty="0" smtClean="0"/>
          </a:p>
          <a:p>
            <a:r>
              <a:rPr lang="en-US" baseline="0" dirty="0" smtClean="0"/>
              <a:t>Edina,</a:t>
            </a:r>
          </a:p>
          <a:p>
            <a:r>
              <a:rPr lang="en-US" baseline="0" dirty="0" smtClean="0"/>
              <a:t>St. Louis Park</a:t>
            </a:r>
          </a:p>
          <a:p>
            <a:r>
              <a:rPr lang="en-US" baseline="0" dirty="0" smtClean="0"/>
              <a:t>Bloomington</a:t>
            </a:r>
          </a:p>
          <a:p>
            <a:r>
              <a:rPr lang="en-US" baseline="0" dirty="0" smtClean="0"/>
              <a:t>Plymouth</a:t>
            </a:r>
          </a:p>
          <a:p>
            <a:r>
              <a:rPr lang="en-US" baseline="0" dirty="0" smtClean="0"/>
              <a:t>North Mankato</a:t>
            </a:r>
          </a:p>
          <a:p>
            <a:endParaRPr lang="en-US" baseline="0" dirty="0" smtClean="0"/>
          </a:p>
          <a:p>
            <a:r>
              <a:rPr lang="en-US" dirty="0" smtClean="0"/>
              <a:t>https://www.tobaccofreekids.org/content/what_we_do/state_local_issues/sales_21/states_localities_MLSA_21.pdf</a:t>
            </a:r>
            <a:endParaRPr lang="en-US" dirty="0"/>
          </a:p>
        </p:txBody>
      </p:sp>
    </p:spTree>
    <p:extLst>
      <p:ext uri="{BB962C8B-B14F-4D97-AF65-F5344CB8AC3E}">
        <p14:creationId xmlns:p14="http://schemas.microsoft.com/office/powerpoint/2010/main" val="416870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3183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31774">
              <a:defRPr/>
            </a:pPr>
            <a:r>
              <a:rPr lang="en-US" dirty="0" smtClean="0"/>
              <a:t>Hawaii’s military bases opted to comply with their state law.</a:t>
            </a:r>
          </a:p>
          <a:p>
            <a:pPr defTabSz="931774">
              <a:defRPr/>
            </a:pPr>
            <a:r>
              <a:rPr lang="en-US" dirty="0" smtClean="0"/>
              <a:t>Military leaders have come out in support of T-21- Mission Readiness- Military Leaders for Kids- letter</a:t>
            </a:r>
            <a:r>
              <a:rPr lang="en-US" baseline="0" dirty="0" smtClean="0"/>
              <a:t> in support of Tobacco 21</a:t>
            </a:r>
            <a:endParaRPr lang="en-US" dirty="0" smtClean="0"/>
          </a:p>
          <a:p>
            <a:pPr defTabSz="931774">
              <a:defRPr/>
            </a:pPr>
            <a:endParaRPr lang="en-US" dirty="0" smtClean="0"/>
          </a:p>
          <a:p>
            <a:pPr defTabSz="931774">
              <a:defRPr/>
            </a:pPr>
            <a:r>
              <a:rPr lang="en-US" dirty="0" smtClean="0"/>
              <a:t>“If someone is young enough to fight for their country, they should be free from addiction to a deadly drug.” Rear Admiral John Fuller, Navy Region Hawaii and Naval Surface Group Middle Pacific</a:t>
            </a:r>
          </a:p>
          <a:p>
            <a:pPr defTabSz="931774">
              <a:defRPr/>
            </a:pPr>
            <a:endParaRPr lang="en-US" dirty="0" smtClean="0"/>
          </a:p>
          <a:p>
            <a:pPr defTabSz="931774">
              <a:defRPr/>
            </a:pPr>
            <a:endParaRPr lang="en-US" dirty="0" smtClean="0"/>
          </a:p>
          <a:p>
            <a:pPr defTabSz="931774">
              <a:defRPr/>
            </a:pPr>
            <a:r>
              <a:rPr lang="en-US" dirty="0" smtClean="0"/>
              <a:t>There are broadly</a:t>
            </a:r>
            <a:r>
              <a:rPr lang="en-US" baseline="0" dirty="0" smtClean="0"/>
              <a:t> accepted restrictions on those under 21.</a:t>
            </a:r>
            <a:endParaRPr lang="en-US" dirty="0" smtClean="0"/>
          </a:p>
          <a:p>
            <a:endParaRPr lang="en-US" dirty="0"/>
          </a:p>
        </p:txBody>
      </p:sp>
    </p:spTree>
    <p:extLst>
      <p:ext uri="{BB962C8B-B14F-4D97-AF65-F5344CB8AC3E}">
        <p14:creationId xmlns:p14="http://schemas.microsoft.com/office/powerpoint/2010/main" val="2542045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Increasing the tobacco purchase age to 21 will significantly reduce youth access to social sources of tobacco. It’s less about the</a:t>
            </a:r>
            <a:r>
              <a:rPr lang="en-US" baseline="0" dirty="0" smtClean="0"/>
              <a:t> 18-20-year-olds than it is about 15, 16, 17-year-olds . . . Because it will prevent those younger kids from getting it from 18-year-olds they know. Will it magically eliminate all youth smoking? No – but it’s a big help.</a:t>
            </a:r>
            <a:r>
              <a:rPr lang="en-US" dirty="0" smtClean="0"/>
              <a:t> </a:t>
            </a:r>
          </a:p>
          <a:p>
            <a:r>
              <a:rPr lang="en-US" dirty="0" smtClean="0"/>
              <a:t>Bottom line- The disease and death caused by tobacco is significant and devastating</a:t>
            </a:r>
            <a:r>
              <a:rPr lang="en-US" baseline="0" dirty="0" smtClean="0"/>
              <a:t> </a:t>
            </a:r>
          </a:p>
          <a:p>
            <a:r>
              <a:rPr lang="en-US" dirty="0" smtClean="0"/>
              <a:t>We must do our best to protect youth from a lifetime of addiction and health problems</a:t>
            </a:r>
          </a:p>
          <a:p>
            <a:pPr defTabSz="931774">
              <a:defRPr/>
            </a:pPr>
            <a:endParaRPr lang="en-US" dirty="0" smtClean="0"/>
          </a:p>
          <a:p>
            <a:pPr defTabSz="931774">
              <a:defRPr/>
            </a:pPr>
            <a:endParaRPr lang="en-US" dirty="0" smtClean="0"/>
          </a:p>
          <a:p>
            <a:pPr defTabSz="931774">
              <a:defRPr/>
            </a:pPr>
            <a:endParaRPr lang="en-US" dirty="0" smtClean="0"/>
          </a:p>
          <a:p>
            <a:pPr defTabSz="931774">
              <a:defRPr/>
            </a:pPr>
            <a:endParaRPr lang="en-US" dirty="0" smtClean="0"/>
          </a:p>
          <a:p>
            <a:pPr defTabSz="931774">
              <a:defRPr/>
            </a:pPr>
            <a:r>
              <a:rPr lang="en-US" dirty="0" smtClean="0"/>
              <a:t>Population </a:t>
            </a:r>
            <a:r>
              <a:rPr lang="en-US" dirty="0"/>
              <a:t>Assessment of Tobacco and Health Study, “Highlighted Findings From Wave 1, of the Population Assessment of Tobacco and Health (PATH) Study,” Slide 63, presented at 2016 Society for Research on Nicotine and Tobacco Conference, Chicago, Illinois</a:t>
            </a:r>
          </a:p>
          <a:p>
            <a:endParaRPr lang="en-US" dirty="0"/>
          </a:p>
        </p:txBody>
      </p:sp>
    </p:spTree>
    <p:extLst>
      <p:ext uri="{BB962C8B-B14F-4D97-AF65-F5344CB8AC3E}">
        <p14:creationId xmlns:p14="http://schemas.microsoft.com/office/powerpoint/2010/main" val="4272387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31774">
              <a:defRPr/>
            </a:pPr>
            <a:r>
              <a:rPr lang="en-US" dirty="0" smtClean="0"/>
              <a:t>https://tobacco21.org/wp-content/uploads/2014/10/Retail-impact-of-raising-tobacco-sales-age-to-21-years.pdf</a:t>
            </a:r>
          </a:p>
          <a:p>
            <a:pPr defTabSz="931774">
              <a:defRPr/>
            </a:pPr>
            <a:endParaRPr lang="en-US" dirty="0" smtClean="0"/>
          </a:p>
          <a:p>
            <a:r>
              <a:rPr lang="en-US" baseline="0" dirty="0" smtClean="0"/>
              <a:t>T-21 addresses social sources where younger youth get tobacco from those who can legally buy it. This has nothing to do with compliance. Retailers should continue to be compliant whether the legal age is 18 or 21. </a:t>
            </a:r>
            <a:endParaRPr lang="en-US" dirty="0" smtClean="0"/>
          </a:p>
          <a:p>
            <a:pPr defTabSz="931774">
              <a:defRPr/>
            </a:pPr>
            <a:endParaRPr lang="en-US" dirty="0" smtClean="0"/>
          </a:p>
          <a:p>
            <a:endParaRPr lang="en-US" dirty="0"/>
          </a:p>
        </p:txBody>
      </p:sp>
    </p:spTree>
    <p:extLst>
      <p:ext uri="{BB962C8B-B14F-4D97-AF65-F5344CB8AC3E}">
        <p14:creationId xmlns:p14="http://schemas.microsoft.com/office/powerpoint/2010/main" val="1391159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31774">
              <a:defRPr/>
            </a:pPr>
            <a:r>
              <a:rPr lang="en-US" dirty="0" smtClean="0"/>
              <a:t>Minnesota Youth Tobacco</a:t>
            </a:r>
            <a:r>
              <a:rPr lang="en-US" baseline="0" dirty="0" smtClean="0"/>
              <a:t> Survey- we know youth are using these products at an alarmingly high rate and these policies will help us get these deadly products out of high schools and the social environment.</a:t>
            </a:r>
            <a:endParaRPr lang="en-US" dirty="0"/>
          </a:p>
        </p:txBody>
      </p:sp>
    </p:spTree>
    <p:extLst>
      <p:ext uri="{BB962C8B-B14F-4D97-AF65-F5344CB8AC3E}">
        <p14:creationId xmlns:p14="http://schemas.microsoft.com/office/powerpoint/2010/main" val="2014482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31774">
              <a:defRPr/>
            </a:pPr>
            <a:r>
              <a:rPr lang="en-US" sz="1100" b="0" i="0" kern="1200" dirty="0" smtClean="0">
                <a:solidFill>
                  <a:schemeClr val="tx1"/>
                </a:solidFill>
                <a:effectLst/>
                <a:latin typeface="+mn-lt"/>
                <a:ea typeface="+mn-ea"/>
                <a:cs typeface="+mn-cs"/>
              </a:rPr>
              <a:t>Local and national organizations working on this initiative do not support the implementation of penalties for young adults (18-20) for purchasing, using, and/or possessing tobacco.  Penalties for purchase, use and possession have not been proven to reduce youth tobacco use and they divert focus from addressing irresponsible retailers and the tobacco industry which has a long history of targeting youth.</a:t>
            </a:r>
            <a:endParaRPr lang="en-US" dirty="0" smtClean="0"/>
          </a:p>
          <a:p>
            <a:pPr defTabSz="931774">
              <a:defRPr/>
            </a:pPr>
            <a:endParaRPr lang="en-US" dirty="0" smtClean="0"/>
          </a:p>
          <a:p>
            <a:pPr defTabSz="931774">
              <a:defRPr/>
            </a:pPr>
            <a:endParaRPr lang="en-US" dirty="0" smtClean="0"/>
          </a:p>
          <a:p>
            <a:pPr defTabSz="931774">
              <a:defRPr/>
            </a:pPr>
            <a:r>
              <a:rPr lang="en-US" dirty="0" smtClean="0"/>
              <a:t>https://tobacco21.org/wp-content/uploads/2014/10/Retail-impact-of-raising-tobacco-sales-age-to-21-years.pdf</a:t>
            </a:r>
            <a:endParaRPr lang="en-US" dirty="0"/>
          </a:p>
        </p:txBody>
      </p:sp>
    </p:spTree>
    <p:extLst>
      <p:ext uri="{BB962C8B-B14F-4D97-AF65-F5344CB8AC3E}">
        <p14:creationId xmlns:p14="http://schemas.microsoft.com/office/powerpoint/2010/main" val="1323516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31774">
              <a:defRPr/>
            </a:pPr>
            <a:r>
              <a:rPr lang="en-US" dirty="0" smtClean="0"/>
              <a:t>Needham, MA</a:t>
            </a:r>
          </a:p>
          <a:p>
            <a:pPr defTabSz="931774">
              <a:defRPr/>
            </a:pPr>
            <a:endParaRPr lang="en-US" dirty="0" smtClean="0"/>
          </a:p>
          <a:p>
            <a:pPr defTabSz="931774">
              <a:defRPr/>
            </a:pPr>
            <a:endParaRPr lang="en-US" dirty="0" smtClean="0"/>
          </a:p>
          <a:p>
            <a:pPr defTabSz="931774">
              <a:defRPr/>
            </a:pPr>
            <a:r>
              <a:rPr lang="en-US" dirty="0" smtClean="0"/>
              <a:t>https://tobacco21.org/wp-content/uploads/2014/10/Retail-impact-of-raising-tobacco-sales-age-to-21-years.pdf</a:t>
            </a:r>
            <a:endParaRPr lang="en-US" dirty="0"/>
          </a:p>
        </p:txBody>
      </p:sp>
    </p:spTree>
    <p:extLst>
      <p:ext uri="{BB962C8B-B14F-4D97-AF65-F5344CB8AC3E}">
        <p14:creationId xmlns:p14="http://schemas.microsoft.com/office/powerpoint/2010/main" val="3360878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9860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example of the e-cigarette industry using the same advertising tactics as the tobacco industry. These</a:t>
            </a:r>
            <a:r>
              <a:rPr lang="en-US" baseline="0" dirty="0" smtClean="0"/>
              <a:t> examples are from 1930 and 2011.</a:t>
            </a:r>
            <a:endParaRPr lang="en-US" dirty="0"/>
          </a:p>
        </p:txBody>
      </p:sp>
    </p:spTree>
    <p:extLst>
      <p:ext uri="{BB962C8B-B14F-4D97-AF65-F5344CB8AC3E}">
        <p14:creationId xmlns:p14="http://schemas.microsoft.com/office/powerpoint/2010/main" val="1337906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61619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988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9345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9478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97567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69029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two</a:t>
            </a:r>
            <a:r>
              <a:rPr lang="en-US" baseline="0" dirty="0" smtClean="0"/>
              <a:t> of the MANY flavored e-cigarette products available. Notice the flavors that are very appealing to young people.</a:t>
            </a:r>
            <a:endParaRPr lang="en-US" dirty="0"/>
          </a:p>
        </p:txBody>
      </p:sp>
    </p:spTree>
    <p:extLst>
      <p:ext uri="{BB962C8B-B14F-4D97-AF65-F5344CB8AC3E}">
        <p14:creationId xmlns:p14="http://schemas.microsoft.com/office/powerpoint/2010/main" val="3817331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E-cigarettes</a:t>
            </a:r>
            <a:r>
              <a:rPr lang="en-US" baseline="0" dirty="0" smtClean="0"/>
              <a:t> are also heavily promoted on social media platforms. Here is an example of Twitter and </a:t>
            </a:r>
            <a:r>
              <a:rPr lang="en-US" baseline="0" dirty="0" err="1" smtClean="0"/>
              <a:t>Youtube</a:t>
            </a:r>
            <a:r>
              <a:rPr lang="en-US" baseline="0" dirty="0" smtClean="0"/>
              <a:t> </a:t>
            </a:r>
            <a:r>
              <a:rPr lang="en-US" baseline="0" dirty="0" err="1" smtClean="0"/>
              <a:t>Blu</a:t>
            </a:r>
            <a:r>
              <a:rPr lang="en-US" baseline="0" dirty="0" smtClean="0"/>
              <a:t> E-cig promotions.</a:t>
            </a:r>
            <a:endParaRPr lang="en-US" dirty="0"/>
          </a:p>
        </p:txBody>
      </p:sp>
    </p:spTree>
    <p:extLst>
      <p:ext uri="{BB962C8B-B14F-4D97-AF65-F5344CB8AC3E}">
        <p14:creationId xmlns:p14="http://schemas.microsoft.com/office/powerpoint/2010/main" val="582111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1577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defTabSz="931774">
              <a:defRPr/>
            </a:pPr>
            <a:r>
              <a:rPr lang="en-US" dirty="0" smtClean="0"/>
              <a:t>Minnesota</a:t>
            </a:r>
            <a:r>
              <a:rPr lang="en-US" baseline="0" dirty="0" smtClean="0"/>
              <a:t> is a national leader in tobacco control. We have had many policy wins over the last ten years. </a:t>
            </a:r>
            <a:endParaRPr lang="en-US" dirty="0" smtClean="0"/>
          </a:p>
          <a:p>
            <a:endParaRPr dirty="0"/>
          </a:p>
        </p:txBody>
      </p:sp>
    </p:spTree>
    <p:extLst>
      <p:ext uri="{BB962C8B-B14F-4D97-AF65-F5344CB8AC3E}">
        <p14:creationId xmlns:p14="http://schemas.microsoft.com/office/powerpoint/2010/main" val="3615322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dirty="0" smtClean="0"/>
              <a:t>In</a:t>
            </a:r>
            <a:r>
              <a:rPr lang="en-US" baseline="0" dirty="0" smtClean="0"/>
              <a:t> addition to success at the state level, there have been many local policy wins over the last 10 years. Note: this is not a comprehensive list.</a:t>
            </a:r>
            <a:endParaRPr dirty="0"/>
          </a:p>
        </p:txBody>
      </p:sp>
    </p:spTree>
    <p:extLst>
      <p:ext uri="{BB962C8B-B14F-4D97-AF65-F5344CB8AC3E}">
        <p14:creationId xmlns:p14="http://schemas.microsoft.com/office/powerpoint/2010/main" val="1522915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Cities and counties throughout Minnesota have passed policies</a:t>
            </a:r>
            <a:r>
              <a:rPr lang="en-US" baseline="0" dirty="0" smtClean="0"/>
              <a:t> that prohibit the use of e-cigarette in indoor public spaces, such as bars and restaurants, where cigarettes and other tobacco products are already prohibited, Currently, 51% of Minnesotans are covered by these policies. 79% of Minnesotans favor including e-cigarettes in clean indoor air policies.</a:t>
            </a:r>
          </a:p>
          <a:p>
            <a:endParaRPr lang="en-US" baseline="0" dirty="0" smtClean="0"/>
          </a:p>
          <a:p>
            <a:r>
              <a:rPr lang="en-US" baseline="0" dirty="0" smtClean="0"/>
              <a:t>Many kids have grown up in a time where smoking in a restaurant was not allowed. This type of policy helps reduce visibility of these products, reduces the normalization of vaping/smoking and helps prevent exposure to the harmful chemicals that are emitted from e-cig devices. </a:t>
            </a:r>
            <a:endParaRPr lang="en-US" dirty="0"/>
          </a:p>
        </p:txBody>
      </p:sp>
    </p:spTree>
    <p:extLst>
      <p:ext uri="{BB962C8B-B14F-4D97-AF65-F5344CB8AC3E}">
        <p14:creationId xmlns:p14="http://schemas.microsoft.com/office/powerpoint/2010/main" val="3094316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53FD29-239C-4AAB-87BD-346EB5105E4B}"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D3766-9C15-4F15-AD00-ADFB946EE9C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766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53FD29-239C-4AAB-87BD-346EB5105E4B}"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D3766-9C15-4F15-AD00-ADFB946EE9CC}" type="slidenum">
              <a:rPr lang="en-US" smtClean="0"/>
              <a:t>‹#›</a:t>
            </a:fld>
            <a:endParaRPr lang="en-US"/>
          </a:p>
        </p:txBody>
      </p:sp>
    </p:spTree>
    <p:extLst>
      <p:ext uri="{BB962C8B-B14F-4D97-AF65-F5344CB8AC3E}">
        <p14:creationId xmlns:p14="http://schemas.microsoft.com/office/powerpoint/2010/main" val="534835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53FD29-239C-4AAB-87BD-346EB5105E4B}"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D3766-9C15-4F15-AD00-ADFB946EE9CC}" type="slidenum">
              <a:rPr lang="en-US" smtClean="0"/>
              <a:t>‹#›</a:t>
            </a:fld>
            <a:endParaRPr lang="en-US"/>
          </a:p>
        </p:txBody>
      </p:sp>
    </p:spTree>
    <p:extLst>
      <p:ext uri="{BB962C8B-B14F-4D97-AF65-F5344CB8AC3E}">
        <p14:creationId xmlns:p14="http://schemas.microsoft.com/office/powerpoint/2010/main" val="2523461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51"/>
        <p:cNvGrpSpPr/>
        <p:nvPr/>
      </p:nvGrpSpPr>
      <p:grpSpPr>
        <a:xfrm>
          <a:off x="0" y="0"/>
          <a:ext cx="0" cy="0"/>
          <a:chOff x="0" y="0"/>
          <a:chExt cx="0" cy="0"/>
        </a:xfrm>
      </p:grpSpPr>
      <p:sp>
        <p:nvSpPr>
          <p:cNvPr id="64" name="Shape 64"/>
          <p:cNvSpPr txBox="1">
            <a:spLocks noGrp="1"/>
          </p:cNvSpPr>
          <p:nvPr>
            <p:ph type="title"/>
          </p:nvPr>
        </p:nvSpPr>
        <p:spPr>
          <a:xfrm>
            <a:off x="1375233" y="1532967"/>
            <a:ext cx="7680400" cy="9076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5" name="Shape 65"/>
          <p:cNvSpPr txBox="1">
            <a:spLocks noGrp="1"/>
          </p:cNvSpPr>
          <p:nvPr>
            <p:ph type="body" idx="1"/>
          </p:nvPr>
        </p:nvSpPr>
        <p:spPr>
          <a:xfrm>
            <a:off x="1375233" y="2369500"/>
            <a:ext cx="7680400" cy="3361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139032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bg>
      <p:bgPr>
        <a:solidFill>
          <a:srgbClr val="4BB5D9"/>
        </a:solidFill>
        <a:effectLst/>
      </p:bgPr>
    </p:bg>
    <p:spTree>
      <p:nvGrpSpPr>
        <p:cNvPr id="1" name="Shape 8"/>
        <p:cNvGrpSpPr/>
        <p:nvPr/>
      </p:nvGrpSpPr>
      <p:grpSpPr>
        <a:xfrm>
          <a:off x="0" y="0"/>
          <a:ext cx="0" cy="0"/>
          <a:chOff x="0" y="0"/>
          <a:chExt cx="0" cy="0"/>
        </a:xfrm>
      </p:grpSpPr>
      <p:sp>
        <p:nvSpPr>
          <p:cNvPr id="21" name="Shape 21"/>
          <p:cNvSpPr txBox="1">
            <a:spLocks noGrp="1"/>
          </p:cNvSpPr>
          <p:nvPr>
            <p:ph type="ctrTitle"/>
          </p:nvPr>
        </p:nvSpPr>
        <p:spPr>
          <a:xfrm>
            <a:off x="914400" y="3671767"/>
            <a:ext cx="7562000" cy="1546400"/>
          </a:xfrm>
          <a:prstGeom prst="rect">
            <a:avLst/>
          </a:prstGeom>
        </p:spPr>
        <p:txBody>
          <a:bodyPr lIns="91425" tIns="91425" rIns="91425" bIns="91425" anchor="b" anchorCtr="0"/>
          <a:lstStyle>
            <a:lvl1pPr lvl="0">
              <a:spcBef>
                <a:spcPts val="0"/>
              </a:spcBef>
              <a:buClr>
                <a:srgbClr val="FFFFFF"/>
              </a:buClr>
              <a:buSzPct val="100000"/>
              <a:defRPr sz="6667">
                <a:solidFill>
                  <a:srgbClr val="FFFFFF"/>
                </a:solidFill>
              </a:defRPr>
            </a:lvl1pPr>
            <a:lvl2pPr lvl="1">
              <a:spcBef>
                <a:spcPts val="0"/>
              </a:spcBef>
              <a:buClr>
                <a:srgbClr val="FFFFFF"/>
              </a:buClr>
              <a:buSzPct val="100000"/>
              <a:defRPr sz="6667">
                <a:solidFill>
                  <a:srgbClr val="FFFFFF"/>
                </a:solidFill>
              </a:defRPr>
            </a:lvl2pPr>
            <a:lvl3pPr lvl="2">
              <a:spcBef>
                <a:spcPts val="0"/>
              </a:spcBef>
              <a:buClr>
                <a:srgbClr val="FFFFFF"/>
              </a:buClr>
              <a:buSzPct val="100000"/>
              <a:defRPr sz="6667">
                <a:solidFill>
                  <a:srgbClr val="FFFFFF"/>
                </a:solidFill>
              </a:defRPr>
            </a:lvl3pPr>
            <a:lvl4pPr lvl="3">
              <a:spcBef>
                <a:spcPts val="0"/>
              </a:spcBef>
              <a:buClr>
                <a:srgbClr val="FFFFFF"/>
              </a:buClr>
              <a:buSzPct val="100000"/>
              <a:defRPr sz="6667">
                <a:solidFill>
                  <a:srgbClr val="FFFFFF"/>
                </a:solidFill>
              </a:defRPr>
            </a:lvl4pPr>
            <a:lvl5pPr lvl="4">
              <a:spcBef>
                <a:spcPts val="0"/>
              </a:spcBef>
              <a:buClr>
                <a:srgbClr val="FFFFFF"/>
              </a:buClr>
              <a:buSzPct val="100000"/>
              <a:defRPr sz="6667">
                <a:solidFill>
                  <a:srgbClr val="FFFFFF"/>
                </a:solidFill>
              </a:defRPr>
            </a:lvl5pPr>
            <a:lvl6pPr lvl="5">
              <a:spcBef>
                <a:spcPts val="0"/>
              </a:spcBef>
              <a:buClr>
                <a:srgbClr val="FFFFFF"/>
              </a:buClr>
              <a:buSzPct val="100000"/>
              <a:defRPr sz="6667">
                <a:solidFill>
                  <a:srgbClr val="FFFFFF"/>
                </a:solidFill>
              </a:defRPr>
            </a:lvl6pPr>
            <a:lvl7pPr lvl="6">
              <a:spcBef>
                <a:spcPts val="0"/>
              </a:spcBef>
              <a:buClr>
                <a:srgbClr val="FFFFFF"/>
              </a:buClr>
              <a:buSzPct val="100000"/>
              <a:defRPr sz="6667">
                <a:solidFill>
                  <a:srgbClr val="FFFFFF"/>
                </a:solidFill>
              </a:defRPr>
            </a:lvl7pPr>
            <a:lvl8pPr lvl="7">
              <a:spcBef>
                <a:spcPts val="0"/>
              </a:spcBef>
              <a:buClr>
                <a:srgbClr val="FFFFFF"/>
              </a:buClr>
              <a:buSzPct val="100000"/>
              <a:defRPr sz="6667">
                <a:solidFill>
                  <a:srgbClr val="FFFFFF"/>
                </a:solidFill>
              </a:defRPr>
            </a:lvl8pPr>
            <a:lvl9pPr lvl="8">
              <a:spcBef>
                <a:spcPts val="0"/>
              </a:spcBef>
              <a:buClr>
                <a:srgbClr val="FFFFFF"/>
              </a:buClr>
              <a:buSzPct val="100000"/>
              <a:defRPr sz="6667">
                <a:solidFill>
                  <a:srgbClr val="FFFFFF"/>
                </a:solidFill>
              </a:defRPr>
            </a:lvl9pPr>
          </a:lstStyle>
          <a:p>
            <a:endParaRPr/>
          </a:p>
        </p:txBody>
      </p:sp>
    </p:spTree>
    <p:extLst>
      <p:ext uri="{BB962C8B-B14F-4D97-AF65-F5344CB8AC3E}">
        <p14:creationId xmlns:p14="http://schemas.microsoft.com/office/powerpoint/2010/main" val="2529985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ote">
    <p:spTree>
      <p:nvGrpSpPr>
        <p:cNvPr id="1" name="Shape 37"/>
        <p:cNvGrpSpPr/>
        <p:nvPr/>
      </p:nvGrpSpPr>
      <p:grpSpPr>
        <a:xfrm>
          <a:off x="0" y="0"/>
          <a:ext cx="0" cy="0"/>
          <a:chOff x="0" y="0"/>
          <a:chExt cx="0" cy="0"/>
        </a:xfrm>
      </p:grpSpPr>
      <p:sp>
        <p:nvSpPr>
          <p:cNvPr id="38" name="Shape 38"/>
          <p:cNvSpPr txBox="1">
            <a:spLocks noGrp="1"/>
          </p:cNvSpPr>
          <p:nvPr>
            <p:ph type="body" idx="1"/>
          </p:nvPr>
        </p:nvSpPr>
        <p:spPr>
          <a:xfrm>
            <a:off x="3763700" y="2882400"/>
            <a:ext cx="4664400" cy="1093200"/>
          </a:xfrm>
          <a:prstGeom prst="rect">
            <a:avLst/>
          </a:prstGeom>
        </p:spPr>
        <p:txBody>
          <a:bodyPr lIns="91425" tIns="91425" rIns="91425" bIns="91425" anchor="ctr" anchorCtr="0"/>
          <a:lstStyle>
            <a:lvl1pPr lvl="0" algn="ctr" rtl="0">
              <a:spcBef>
                <a:spcPts val="0"/>
              </a:spcBef>
              <a:buClr>
                <a:srgbClr val="3796BF"/>
              </a:buClr>
              <a:buSzPct val="100000"/>
              <a:buFont typeface="Oswald"/>
              <a:defRPr sz="3200">
                <a:solidFill>
                  <a:srgbClr val="3796BF"/>
                </a:solidFill>
                <a:latin typeface="Oswald"/>
                <a:ea typeface="Oswald"/>
                <a:cs typeface="Oswald"/>
                <a:sym typeface="Oswald"/>
              </a:defRPr>
            </a:lvl1pPr>
            <a:lvl2pPr lvl="1" algn="ctr" rtl="0">
              <a:spcBef>
                <a:spcPts val="0"/>
              </a:spcBef>
              <a:buClr>
                <a:srgbClr val="3796BF"/>
              </a:buClr>
              <a:buSzPct val="100000"/>
              <a:buFont typeface="Oswald"/>
              <a:defRPr sz="3200">
                <a:solidFill>
                  <a:srgbClr val="3796BF"/>
                </a:solidFill>
                <a:latin typeface="Oswald"/>
                <a:ea typeface="Oswald"/>
                <a:cs typeface="Oswald"/>
                <a:sym typeface="Oswald"/>
              </a:defRPr>
            </a:lvl2pPr>
            <a:lvl3pPr lvl="2" algn="ctr" rtl="0">
              <a:spcBef>
                <a:spcPts val="0"/>
              </a:spcBef>
              <a:buClr>
                <a:srgbClr val="3796BF"/>
              </a:buClr>
              <a:buSzPct val="100000"/>
              <a:buFont typeface="Oswald"/>
              <a:defRPr sz="3200">
                <a:solidFill>
                  <a:srgbClr val="3796BF"/>
                </a:solidFill>
                <a:latin typeface="Oswald"/>
                <a:ea typeface="Oswald"/>
                <a:cs typeface="Oswald"/>
                <a:sym typeface="Oswald"/>
              </a:defRPr>
            </a:lvl3pPr>
            <a:lvl4pPr lvl="3" algn="ctr" rtl="0">
              <a:spcBef>
                <a:spcPts val="0"/>
              </a:spcBef>
              <a:buClr>
                <a:srgbClr val="3796BF"/>
              </a:buClr>
              <a:buSzPct val="100000"/>
              <a:buFont typeface="Oswald"/>
              <a:defRPr sz="3200">
                <a:solidFill>
                  <a:srgbClr val="3796BF"/>
                </a:solidFill>
                <a:latin typeface="Oswald"/>
                <a:ea typeface="Oswald"/>
                <a:cs typeface="Oswald"/>
                <a:sym typeface="Oswald"/>
              </a:defRPr>
            </a:lvl4pPr>
            <a:lvl5pPr lvl="4" algn="ctr" rtl="0">
              <a:spcBef>
                <a:spcPts val="0"/>
              </a:spcBef>
              <a:buClr>
                <a:srgbClr val="3796BF"/>
              </a:buClr>
              <a:buSzPct val="100000"/>
              <a:buFont typeface="Oswald"/>
              <a:defRPr sz="3200">
                <a:solidFill>
                  <a:srgbClr val="3796BF"/>
                </a:solidFill>
                <a:latin typeface="Oswald"/>
                <a:ea typeface="Oswald"/>
                <a:cs typeface="Oswald"/>
                <a:sym typeface="Oswald"/>
              </a:defRPr>
            </a:lvl5pPr>
            <a:lvl6pPr lvl="5" algn="ctr" rtl="0">
              <a:spcBef>
                <a:spcPts val="0"/>
              </a:spcBef>
              <a:buClr>
                <a:srgbClr val="3796BF"/>
              </a:buClr>
              <a:buSzPct val="100000"/>
              <a:buFont typeface="Oswald"/>
              <a:defRPr sz="3200">
                <a:solidFill>
                  <a:srgbClr val="3796BF"/>
                </a:solidFill>
                <a:latin typeface="Oswald"/>
                <a:ea typeface="Oswald"/>
                <a:cs typeface="Oswald"/>
                <a:sym typeface="Oswald"/>
              </a:defRPr>
            </a:lvl6pPr>
            <a:lvl7pPr lvl="6" algn="ctr" rtl="0">
              <a:spcBef>
                <a:spcPts val="0"/>
              </a:spcBef>
              <a:buClr>
                <a:srgbClr val="3796BF"/>
              </a:buClr>
              <a:buSzPct val="100000"/>
              <a:buFont typeface="Oswald"/>
              <a:defRPr sz="3200">
                <a:solidFill>
                  <a:srgbClr val="3796BF"/>
                </a:solidFill>
                <a:latin typeface="Oswald"/>
                <a:ea typeface="Oswald"/>
                <a:cs typeface="Oswald"/>
                <a:sym typeface="Oswald"/>
              </a:defRPr>
            </a:lvl7pPr>
            <a:lvl8pPr lvl="7" algn="ctr" rtl="0">
              <a:spcBef>
                <a:spcPts val="0"/>
              </a:spcBef>
              <a:buClr>
                <a:srgbClr val="3796BF"/>
              </a:buClr>
              <a:buSzPct val="100000"/>
              <a:buFont typeface="Oswald"/>
              <a:defRPr sz="3200">
                <a:solidFill>
                  <a:srgbClr val="3796BF"/>
                </a:solidFill>
                <a:latin typeface="Oswald"/>
                <a:ea typeface="Oswald"/>
                <a:cs typeface="Oswald"/>
                <a:sym typeface="Oswald"/>
              </a:defRPr>
            </a:lvl8pPr>
            <a:lvl9pPr lvl="8" algn="ctr">
              <a:spcBef>
                <a:spcPts val="0"/>
              </a:spcBef>
              <a:buClr>
                <a:srgbClr val="3796BF"/>
              </a:buClr>
              <a:buSzPct val="100000"/>
              <a:buFont typeface="Oswald"/>
              <a:defRPr sz="3200">
                <a:solidFill>
                  <a:srgbClr val="3796BF"/>
                </a:solidFill>
                <a:latin typeface="Oswald"/>
                <a:ea typeface="Oswald"/>
                <a:cs typeface="Oswald"/>
                <a:sym typeface="Oswald"/>
              </a:defRPr>
            </a:lvl9pPr>
          </a:lstStyle>
          <a:p>
            <a:endParaRPr/>
          </a:p>
        </p:txBody>
      </p:sp>
    </p:spTree>
    <p:extLst>
      <p:ext uri="{BB962C8B-B14F-4D97-AF65-F5344CB8AC3E}">
        <p14:creationId xmlns:p14="http://schemas.microsoft.com/office/powerpoint/2010/main" val="1261988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82"/>
        <p:cNvGrpSpPr/>
        <p:nvPr/>
      </p:nvGrpSpPr>
      <p:grpSpPr>
        <a:xfrm>
          <a:off x="0" y="0"/>
          <a:ext cx="0" cy="0"/>
          <a:chOff x="0" y="0"/>
          <a:chExt cx="0" cy="0"/>
        </a:xfrm>
      </p:grpSpPr>
      <p:sp>
        <p:nvSpPr>
          <p:cNvPr id="95" name="Shape 95"/>
          <p:cNvSpPr txBox="1">
            <a:spLocks noGrp="1"/>
          </p:cNvSpPr>
          <p:nvPr>
            <p:ph type="title"/>
          </p:nvPr>
        </p:nvSpPr>
        <p:spPr>
          <a:xfrm>
            <a:off x="1375233" y="1532967"/>
            <a:ext cx="8428000" cy="9076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6" name="Shape 96"/>
          <p:cNvSpPr txBox="1">
            <a:spLocks noGrp="1"/>
          </p:cNvSpPr>
          <p:nvPr>
            <p:ph type="body" idx="1"/>
          </p:nvPr>
        </p:nvSpPr>
        <p:spPr>
          <a:xfrm>
            <a:off x="1375233" y="2440567"/>
            <a:ext cx="2716800" cy="4127200"/>
          </a:xfrm>
          <a:prstGeom prst="rect">
            <a:avLst/>
          </a:prstGeom>
        </p:spPr>
        <p:txBody>
          <a:bodyPr lIns="91425" tIns="91425" rIns="91425" bIns="91425" anchor="t" anchorCtr="0"/>
          <a:lstStyle>
            <a:lvl1pPr lvl="0" rtl="0">
              <a:spcBef>
                <a:spcPts val="0"/>
              </a:spcBef>
              <a:buSzPct val="100000"/>
              <a:defRPr sz="2133"/>
            </a:lvl1pPr>
            <a:lvl2pPr lvl="1" rtl="0">
              <a:spcBef>
                <a:spcPts val="0"/>
              </a:spcBef>
              <a:buSzPct val="100000"/>
              <a:defRPr sz="2133"/>
            </a:lvl2pPr>
            <a:lvl3pPr lvl="2" rtl="0">
              <a:spcBef>
                <a:spcPts val="0"/>
              </a:spcBef>
              <a:buSzPct val="100000"/>
              <a:defRPr sz="2133"/>
            </a:lvl3pPr>
            <a:lvl4pPr lvl="3" rtl="0">
              <a:spcBef>
                <a:spcPts val="0"/>
              </a:spcBef>
              <a:buSzPct val="100000"/>
              <a:defRPr sz="2133"/>
            </a:lvl4pPr>
            <a:lvl5pPr lvl="4" rtl="0">
              <a:spcBef>
                <a:spcPts val="0"/>
              </a:spcBef>
              <a:buSzPct val="100000"/>
              <a:defRPr sz="2133"/>
            </a:lvl5pPr>
            <a:lvl6pPr lvl="5" rtl="0">
              <a:spcBef>
                <a:spcPts val="0"/>
              </a:spcBef>
              <a:buSzPct val="100000"/>
              <a:defRPr sz="2133"/>
            </a:lvl6pPr>
            <a:lvl7pPr lvl="6" rtl="0">
              <a:spcBef>
                <a:spcPts val="0"/>
              </a:spcBef>
              <a:buSzPct val="100000"/>
              <a:defRPr sz="2133"/>
            </a:lvl7pPr>
            <a:lvl8pPr lvl="7" rtl="0">
              <a:spcBef>
                <a:spcPts val="0"/>
              </a:spcBef>
              <a:buSzPct val="100000"/>
              <a:defRPr sz="2133"/>
            </a:lvl8pPr>
            <a:lvl9pPr lvl="8" rtl="0">
              <a:spcBef>
                <a:spcPts val="0"/>
              </a:spcBef>
              <a:buSzPct val="100000"/>
              <a:defRPr sz="2133"/>
            </a:lvl9pPr>
          </a:lstStyle>
          <a:p>
            <a:endParaRPr/>
          </a:p>
        </p:txBody>
      </p:sp>
      <p:sp>
        <p:nvSpPr>
          <p:cNvPr id="97" name="Shape 97"/>
          <p:cNvSpPr txBox="1">
            <a:spLocks noGrp="1"/>
          </p:cNvSpPr>
          <p:nvPr>
            <p:ph type="body" idx="2"/>
          </p:nvPr>
        </p:nvSpPr>
        <p:spPr>
          <a:xfrm>
            <a:off x="4231032" y="2440567"/>
            <a:ext cx="2716800" cy="4127200"/>
          </a:xfrm>
          <a:prstGeom prst="rect">
            <a:avLst/>
          </a:prstGeom>
        </p:spPr>
        <p:txBody>
          <a:bodyPr lIns="91425" tIns="91425" rIns="91425" bIns="91425" anchor="t" anchorCtr="0"/>
          <a:lstStyle>
            <a:lvl1pPr lvl="0" rtl="0">
              <a:spcBef>
                <a:spcPts val="0"/>
              </a:spcBef>
              <a:buSzPct val="100000"/>
              <a:defRPr sz="2133"/>
            </a:lvl1pPr>
            <a:lvl2pPr lvl="1" rtl="0">
              <a:spcBef>
                <a:spcPts val="0"/>
              </a:spcBef>
              <a:buSzPct val="100000"/>
              <a:defRPr sz="2133"/>
            </a:lvl2pPr>
            <a:lvl3pPr lvl="2" rtl="0">
              <a:spcBef>
                <a:spcPts val="0"/>
              </a:spcBef>
              <a:buSzPct val="100000"/>
              <a:defRPr sz="2133"/>
            </a:lvl3pPr>
            <a:lvl4pPr lvl="3" rtl="0">
              <a:spcBef>
                <a:spcPts val="0"/>
              </a:spcBef>
              <a:buSzPct val="100000"/>
              <a:defRPr sz="2133"/>
            </a:lvl4pPr>
            <a:lvl5pPr lvl="4" rtl="0">
              <a:spcBef>
                <a:spcPts val="0"/>
              </a:spcBef>
              <a:buSzPct val="100000"/>
              <a:defRPr sz="2133"/>
            </a:lvl5pPr>
            <a:lvl6pPr lvl="5" rtl="0">
              <a:spcBef>
                <a:spcPts val="0"/>
              </a:spcBef>
              <a:buSzPct val="100000"/>
              <a:defRPr sz="2133"/>
            </a:lvl6pPr>
            <a:lvl7pPr lvl="6" rtl="0">
              <a:spcBef>
                <a:spcPts val="0"/>
              </a:spcBef>
              <a:buSzPct val="100000"/>
              <a:defRPr sz="2133"/>
            </a:lvl7pPr>
            <a:lvl8pPr lvl="7" rtl="0">
              <a:spcBef>
                <a:spcPts val="0"/>
              </a:spcBef>
              <a:buSzPct val="100000"/>
              <a:defRPr sz="2133"/>
            </a:lvl8pPr>
            <a:lvl9pPr lvl="8" rtl="0">
              <a:spcBef>
                <a:spcPts val="0"/>
              </a:spcBef>
              <a:buSzPct val="100000"/>
              <a:defRPr sz="2133"/>
            </a:lvl9pPr>
          </a:lstStyle>
          <a:p>
            <a:endParaRPr/>
          </a:p>
        </p:txBody>
      </p:sp>
      <p:sp>
        <p:nvSpPr>
          <p:cNvPr id="98" name="Shape 98"/>
          <p:cNvSpPr txBox="1">
            <a:spLocks noGrp="1"/>
          </p:cNvSpPr>
          <p:nvPr>
            <p:ph type="body" idx="3"/>
          </p:nvPr>
        </p:nvSpPr>
        <p:spPr>
          <a:xfrm>
            <a:off x="7086833" y="2440567"/>
            <a:ext cx="2716799" cy="4127200"/>
          </a:xfrm>
          <a:prstGeom prst="rect">
            <a:avLst/>
          </a:prstGeom>
        </p:spPr>
        <p:txBody>
          <a:bodyPr lIns="91425" tIns="91425" rIns="91425" bIns="91425" anchor="t" anchorCtr="0"/>
          <a:lstStyle>
            <a:lvl1pPr lvl="0" rtl="0">
              <a:spcBef>
                <a:spcPts val="0"/>
              </a:spcBef>
              <a:buSzPct val="100000"/>
              <a:defRPr sz="2133"/>
            </a:lvl1pPr>
            <a:lvl2pPr lvl="1" rtl="0">
              <a:spcBef>
                <a:spcPts val="0"/>
              </a:spcBef>
              <a:buSzPct val="100000"/>
              <a:defRPr sz="2133"/>
            </a:lvl2pPr>
            <a:lvl3pPr lvl="2" rtl="0">
              <a:spcBef>
                <a:spcPts val="0"/>
              </a:spcBef>
              <a:buSzPct val="100000"/>
              <a:defRPr sz="2133"/>
            </a:lvl3pPr>
            <a:lvl4pPr lvl="3" rtl="0">
              <a:spcBef>
                <a:spcPts val="0"/>
              </a:spcBef>
              <a:buSzPct val="100000"/>
              <a:defRPr sz="2133"/>
            </a:lvl4pPr>
            <a:lvl5pPr lvl="4" rtl="0">
              <a:spcBef>
                <a:spcPts val="0"/>
              </a:spcBef>
              <a:buSzPct val="100000"/>
              <a:defRPr sz="2133"/>
            </a:lvl5pPr>
            <a:lvl6pPr lvl="5" rtl="0">
              <a:spcBef>
                <a:spcPts val="0"/>
              </a:spcBef>
              <a:buSzPct val="100000"/>
              <a:defRPr sz="2133"/>
            </a:lvl6pPr>
            <a:lvl7pPr lvl="6" rtl="0">
              <a:spcBef>
                <a:spcPts val="0"/>
              </a:spcBef>
              <a:buSzPct val="100000"/>
              <a:defRPr sz="2133"/>
            </a:lvl7pPr>
            <a:lvl8pPr lvl="7" rtl="0">
              <a:spcBef>
                <a:spcPts val="0"/>
              </a:spcBef>
              <a:buSzPct val="100000"/>
              <a:defRPr sz="2133"/>
            </a:lvl8pPr>
            <a:lvl9pPr lvl="8" rtl="0">
              <a:spcBef>
                <a:spcPts val="0"/>
              </a:spcBef>
              <a:buSzPct val="100000"/>
              <a:defRPr sz="2133"/>
            </a:lvl9pPr>
          </a:lstStyle>
          <a:p>
            <a:endParaRPr/>
          </a:p>
        </p:txBody>
      </p:sp>
    </p:spTree>
    <p:extLst>
      <p:ext uri="{BB962C8B-B14F-4D97-AF65-F5344CB8AC3E}">
        <p14:creationId xmlns:p14="http://schemas.microsoft.com/office/powerpoint/2010/main" val="3569714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66"/>
        <p:cNvGrpSpPr/>
        <p:nvPr/>
      </p:nvGrpSpPr>
      <p:grpSpPr>
        <a:xfrm>
          <a:off x="0" y="0"/>
          <a:ext cx="0" cy="0"/>
          <a:chOff x="0" y="0"/>
          <a:chExt cx="0" cy="0"/>
        </a:xfrm>
      </p:grpSpPr>
      <p:sp>
        <p:nvSpPr>
          <p:cNvPr id="79" name="Shape 79"/>
          <p:cNvSpPr txBox="1">
            <a:spLocks noGrp="1"/>
          </p:cNvSpPr>
          <p:nvPr>
            <p:ph type="title"/>
          </p:nvPr>
        </p:nvSpPr>
        <p:spPr>
          <a:xfrm>
            <a:off x="1375233" y="1532967"/>
            <a:ext cx="7680400" cy="9076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0" name="Shape 80"/>
          <p:cNvSpPr txBox="1">
            <a:spLocks noGrp="1"/>
          </p:cNvSpPr>
          <p:nvPr>
            <p:ph type="body" idx="1"/>
          </p:nvPr>
        </p:nvSpPr>
        <p:spPr>
          <a:xfrm>
            <a:off x="1375233" y="2481167"/>
            <a:ext cx="3728000" cy="40864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81" name="Shape 81"/>
          <p:cNvSpPr txBox="1">
            <a:spLocks noGrp="1"/>
          </p:cNvSpPr>
          <p:nvPr>
            <p:ph type="body" idx="2"/>
          </p:nvPr>
        </p:nvSpPr>
        <p:spPr>
          <a:xfrm>
            <a:off x="5327696" y="2481167"/>
            <a:ext cx="3728000" cy="4086400"/>
          </a:xfrm>
          <a:prstGeom prst="rect">
            <a:avLst/>
          </a:prstGeom>
        </p:spPr>
        <p:txBody>
          <a:bodyPr lIns="91425" tIns="91425" rIns="91425" bIns="91425" anchor="t"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Tree>
    <p:extLst>
      <p:ext uri="{BB962C8B-B14F-4D97-AF65-F5344CB8AC3E}">
        <p14:creationId xmlns:p14="http://schemas.microsoft.com/office/powerpoint/2010/main" val="1017196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ransparent Shapes">
    <p:bg>
      <p:bgPr>
        <a:solidFill>
          <a:srgbClr val="3796BF"/>
        </a:solid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2531039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53FD29-239C-4AAB-87BD-346EB5105E4B}"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D3766-9C15-4F15-AD00-ADFB946EE9CC}" type="slidenum">
              <a:rPr lang="en-US" smtClean="0"/>
              <a:t>‹#›</a:t>
            </a:fld>
            <a:endParaRPr lang="en-US"/>
          </a:p>
        </p:txBody>
      </p:sp>
    </p:spTree>
    <p:extLst>
      <p:ext uri="{BB962C8B-B14F-4D97-AF65-F5344CB8AC3E}">
        <p14:creationId xmlns:p14="http://schemas.microsoft.com/office/powerpoint/2010/main" val="215220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53FD29-239C-4AAB-87BD-346EB5105E4B}"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D3766-9C15-4F15-AD00-ADFB946EE9C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89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53FD29-239C-4AAB-87BD-346EB5105E4B}"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D3766-9C15-4F15-AD00-ADFB946EE9CC}" type="slidenum">
              <a:rPr lang="en-US" smtClean="0"/>
              <a:t>‹#›</a:t>
            </a:fld>
            <a:endParaRPr lang="en-US"/>
          </a:p>
        </p:txBody>
      </p:sp>
    </p:spTree>
    <p:extLst>
      <p:ext uri="{BB962C8B-B14F-4D97-AF65-F5344CB8AC3E}">
        <p14:creationId xmlns:p14="http://schemas.microsoft.com/office/powerpoint/2010/main" val="2331378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53FD29-239C-4AAB-87BD-346EB5105E4B}" type="datetimeFigureOut">
              <a:rPr lang="en-US" smtClean="0"/>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D3766-9C15-4F15-AD00-ADFB946EE9CC}" type="slidenum">
              <a:rPr lang="en-US" smtClean="0"/>
              <a:t>‹#›</a:t>
            </a:fld>
            <a:endParaRPr lang="en-US"/>
          </a:p>
        </p:txBody>
      </p:sp>
    </p:spTree>
    <p:extLst>
      <p:ext uri="{BB962C8B-B14F-4D97-AF65-F5344CB8AC3E}">
        <p14:creationId xmlns:p14="http://schemas.microsoft.com/office/powerpoint/2010/main" val="3847989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53FD29-239C-4AAB-87BD-346EB5105E4B}"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AD3766-9C15-4F15-AD00-ADFB946EE9CC}" type="slidenum">
              <a:rPr lang="en-US" smtClean="0"/>
              <a:t>‹#›</a:t>
            </a:fld>
            <a:endParaRPr lang="en-US"/>
          </a:p>
        </p:txBody>
      </p:sp>
    </p:spTree>
    <p:extLst>
      <p:ext uri="{BB962C8B-B14F-4D97-AF65-F5344CB8AC3E}">
        <p14:creationId xmlns:p14="http://schemas.microsoft.com/office/powerpoint/2010/main" val="415664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053FD29-239C-4AAB-87BD-346EB5105E4B}" type="datetimeFigureOut">
              <a:rPr lang="en-US" smtClean="0"/>
              <a:t>4/17/2018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8AD3766-9C15-4F15-AD00-ADFB946EE9CC}" type="slidenum">
              <a:rPr lang="en-US" smtClean="0"/>
              <a:t>‹#›</a:t>
            </a:fld>
            <a:endParaRPr lang="en-US"/>
          </a:p>
        </p:txBody>
      </p:sp>
    </p:spTree>
    <p:extLst>
      <p:ext uri="{BB962C8B-B14F-4D97-AF65-F5344CB8AC3E}">
        <p14:creationId xmlns:p14="http://schemas.microsoft.com/office/powerpoint/2010/main" val="67465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053FD29-239C-4AAB-87BD-346EB5105E4B}" type="datetimeFigureOut">
              <a:rPr lang="en-US" smtClean="0"/>
              <a:t>4/17/2018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8AD3766-9C15-4F15-AD00-ADFB946EE9CC}" type="slidenum">
              <a:rPr lang="en-US" smtClean="0"/>
              <a:t>‹#›</a:t>
            </a:fld>
            <a:endParaRPr lang="en-US"/>
          </a:p>
        </p:txBody>
      </p:sp>
    </p:spTree>
    <p:extLst>
      <p:ext uri="{BB962C8B-B14F-4D97-AF65-F5344CB8AC3E}">
        <p14:creationId xmlns:p14="http://schemas.microsoft.com/office/powerpoint/2010/main" val="1868168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053FD29-239C-4AAB-87BD-346EB5105E4B}"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AD3766-9C15-4F15-AD00-ADFB946EE9CC}" type="slidenum">
              <a:rPr lang="en-US" smtClean="0"/>
              <a:t>‹#›</a:t>
            </a:fld>
            <a:endParaRPr lang="en-US"/>
          </a:p>
        </p:txBody>
      </p:sp>
    </p:spTree>
    <p:extLst>
      <p:ext uri="{BB962C8B-B14F-4D97-AF65-F5344CB8AC3E}">
        <p14:creationId xmlns:p14="http://schemas.microsoft.com/office/powerpoint/2010/main" val="635936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053FD29-239C-4AAB-87BD-346EB5105E4B}" type="datetimeFigureOut">
              <a:rPr lang="en-US" smtClean="0"/>
              <a:t>4/17/2018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8AD3766-9C15-4F15-AD00-ADFB946EE9C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91824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minnetonkaschools.org/uploaded/Documents/Policy/417.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hyperlink" Target="https://www.thetruth.com/" TargetMode="External"/><Relationship Id="rId2" Type="http://schemas.openxmlformats.org/officeDocument/2006/relationships/hyperlink" Target="http://www.tonkcares.org/" TargetMode="External"/><Relationship Id="rId1" Type="http://schemas.openxmlformats.org/officeDocument/2006/relationships/slideLayout" Target="../slideLayouts/slideLayout2.xml"/><Relationship Id="rId5" Type="http://schemas.openxmlformats.org/officeDocument/2006/relationships/hyperlink" Target="http://www.nosmokingroom.org/" TargetMode="External"/><Relationship Id="rId4" Type="http://schemas.openxmlformats.org/officeDocument/2006/relationships/hyperlink" Target="https://www.teen.smokefree.gov/"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cigarettereviewed.com/best/juulvapor"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www.tonkacares.org/"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Vaping, E-cigarettes, &amp; Tobacco</a:t>
            </a:r>
            <a:endParaRPr lang="en-US" dirty="0"/>
          </a:p>
        </p:txBody>
      </p:sp>
      <p:sp>
        <p:nvSpPr>
          <p:cNvPr id="3" name="Subtitle 2"/>
          <p:cNvSpPr>
            <a:spLocks noGrp="1"/>
          </p:cNvSpPr>
          <p:nvPr>
            <p:ph type="subTitle" idx="1"/>
          </p:nvPr>
        </p:nvSpPr>
        <p:spPr/>
        <p:txBody>
          <a:bodyPr>
            <a:normAutofit/>
          </a:bodyPr>
          <a:lstStyle/>
          <a:p>
            <a:pPr algn="ctr">
              <a:spcBef>
                <a:spcPts val="0"/>
              </a:spcBef>
            </a:pPr>
            <a:r>
              <a:rPr lang="en-US" sz="2000" dirty="0" smtClean="0">
                <a:solidFill>
                  <a:schemeClr val="accent1">
                    <a:lumMod val="75000"/>
                  </a:schemeClr>
                </a:solidFill>
              </a:rPr>
              <a:t>Tonka CARES</a:t>
            </a:r>
          </a:p>
          <a:p>
            <a:pPr algn="ctr">
              <a:spcBef>
                <a:spcPts val="0"/>
              </a:spcBef>
            </a:pPr>
            <a:r>
              <a:rPr lang="en-US" sz="2000" dirty="0" smtClean="0">
                <a:solidFill>
                  <a:schemeClr val="accent1">
                    <a:lumMod val="75000"/>
                  </a:schemeClr>
                </a:solidFill>
              </a:rPr>
              <a:t> Minnetonka Public Schools </a:t>
            </a:r>
          </a:p>
          <a:p>
            <a:pPr algn="ctr">
              <a:spcBef>
                <a:spcPts val="0"/>
              </a:spcBef>
            </a:pPr>
            <a:r>
              <a:rPr lang="en-US" sz="2000" dirty="0" smtClean="0">
                <a:solidFill>
                  <a:schemeClr val="accent1">
                    <a:lumMod val="75000"/>
                  </a:schemeClr>
                </a:solidFill>
              </a:rPr>
              <a:t>Association for Non-Smokers Minnesota</a:t>
            </a:r>
          </a:p>
        </p:txBody>
      </p:sp>
    </p:spTree>
    <p:extLst>
      <p:ext uri="{BB962C8B-B14F-4D97-AF65-F5344CB8AC3E}">
        <p14:creationId xmlns:p14="http://schemas.microsoft.com/office/powerpoint/2010/main" val="445914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137160"/>
            <a:ext cx="10058400" cy="1609344"/>
          </a:xfrm>
        </p:spPr>
        <p:txBody>
          <a:bodyPr/>
          <a:lstStyle/>
          <a:p>
            <a:r>
              <a:rPr lang="en-US" dirty="0"/>
              <a:t>Neuro-development</a:t>
            </a:r>
            <a:endParaRPr lang="en-US" dirty="0"/>
          </a:p>
        </p:txBody>
      </p:sp>
      <p:sp>
        <p:nvSpPr>
          <p:cNvPr id="3" name="Content Placeholder 2"/>
          <p:cNvSpPr>
            <a:spLocks noGrp="1"/>
          </p:cNvSpPr>
          <p:nvPr>
            <p:ph idx="1"/>
          </p:nvPr>
        </p:nvSpPr>
        <p:spPr>
          <a:xfrm>
            <a:off x="1069848" y="1362456"/>
            <a:ext cx="10506456" cy="4626864"/>
          </a:xfrm>
        </p:spPr>
        <p:txBody>
          <a:bodyPr>
            <a:normAutofit fontScale="92500" lnSpcReduction="10000"/>
          </a:bodyPr>
          <a:lstStyle/>
          <a:p>
            <a:endParaRPr lang="en-US" dirty="0" smtClean="0"/>
          </a:p>
          <a:p>
            <a:pPr>
              <a:buFont typeface="Wingdings" panose="05000000000000000000" pitchFamily="2" charset="2"/>
              <a:buChar char="§"/>
            </a:pPr>
            <a:r>
              <a:rPr lang="en-US" sz="1900" dirty="0" smtClean="0"/>
              <a:t>Regional brain development during adolescence occurs at varying times.</a:t>
            </a:r>
          </a:p>
          <a:p>
            <a:pPr>
              <a:buFont typeface="Wingdings" panose="05000000000000000000" pitchFamily="2" charset="2"/>
              <a:buChar char="§"/>
            </a:pPr>
            <a:r>
              <a:rPr lang="en-US" sz="1900" dirty="0" smtClean="0"/>
              <a:t>Limbic structures important in emotional processing and reward-systems mature at the earlier stages of adolescence.</a:t>
            </a:r>
          </a:p>
          <a:p>
            <a:pPr>
              <a:buFont typeface="Wingdings" panose="05000000000000000000" pitchFamily="2" charset="2"/>
              <a:buChar char="§"/>
            </a:pPr>
            <a:r>
              <a:rPr lang="en-US" sz="1900" dirty="0" smtClean="0"/>
              <a:t>Contrarily, the development of the frontal and prefrontal cortical areas of the brain responsible for cognitive control over behavior mature later during adolescence and early adulthood (up to age 26).</a:t>
            </a:r>
          </a:p>
          <a:p>
            <a:pPr>
              <a:buFont typeface="Wingdings" panose="05000000000000000000" pitchFamily="2" charset="2"/>
              <a:buChar char="§"/>
            </a:pPr>
            <a:endParaRPr lang="en-US" dirty="0" smtClean="0"/>
          </a:p>
          <a:p>
            <a:pPr>
              <a:buFont typeface="Wingdings" panose="05000000000000000000" pitchFamily="2" charset="2"/>
              <a:buChar char="§"/>
            </a:pPr>
            <a:r>
              <a:rPr lang="en-US" sz="2700" b="1" dirty="0" smtClean="0">
                <a:solidFill>
                  <a:schemeClr val="accent1">
                    <a:lumMod val="75000"/>
                  </a:schemeClr>
                </a:solidFill>
              </a:rPr>
              <a:t>UMMMMMM……. SO WHAT DOES THIS MEAN ???</a:t>
            </a:r>
          </a:p>
          <a:p>
            <a:pPr marL="0" indent="0">
              <a:buNone/>
            </a:pPr>
            <a:endParaRPr lang="en-US" dirty="0" smtClean="0">
              <a:solidFill>
                <a:srgbClr val="C00000"/>
              </a:solidFill>
            </a:endParaRPr>
          </a:p>
          <a:p>
            <a:pPr>
              <a:buFont typeface="Wingdings" panose="05000000000000000000" pitchFamily="2" charset="2"/>
              <a:buChar char="§"/>
            </a:pPr>
            <a:r>
              <a:rPr lang="en-US" sz="1900" dirty="0" smtClean="0"/>
              <a:t>Adolescent behaviors are largely driven by a strong emotional, reward-systems response as opposed to strong cognitive self- control and adult decision making strategies which are still developing .</a:t>
            </a:r>
          </a:p>
          <a:p>
            <a:pPr>
              <a:buFont typeface="Wingdings" panose="05000000000000000000" pitchFamily="2" charset="2"/>
              <a:buChar char="§"/>
            </a:pPr>
            <a:r>
              <a:rPr lang="en-US" sz="1900" dirty="0" smtClean="0"/>
              <a:t>Thus, compared with adults, adolescents are generally more readily motivated by rewards, less averse to risks, and more easily influenced by peers. </a:t>
            </a:r>
          </a:p>
          <a:p>
            <a:pPr marL="0" indent="0">
              <a:buNone/>
            </a:pPr>
            <a:endParaRPr lang="en-US" dirty="0">
              <a:solidFill>
                <a:srgbClr val="C00000"/>
              </a:solidFill>
            </a:endParaRPr>
          </a:p>
          <a:p>
            <a:endParaRPr lang="en-US" dirty="0">
              <a:solidFill>
                <a:srgbClr val="C00000"/>
              </a:solidFill>
            </a:endParaRPr>
          </a:p>
        </p:txBody>
      </p:sp>
    </p:spTree>
    <p:extLst>
      <p:ext uri="{BB962C8B-B14F-4D97-AF65-F5344CB8AC3E}">
        <p14:creationId xmlns:p14="http://schemas.microsoft.com/office/powerpoint/2010/main" val="3400878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Neuro-development &amp; Adverse effects</a:t>
            </a:r>
            <a:endParaRPr lang="en-US" dirty="0"/>
          </a:p>
        </p:txBody>
      </p:sp>
      <p:sp>
        <p:nvSpPr>
          <p:cNvPr id="3" name="Content Placeholder 2"/>
          <p:cNvSpPr>
            <a:spLocks noGrp="1"/>
          </p:cNvSpPr>
          <p:nvPr>
            <p:ph idx="1"/>
          </p:nvPr>
        </p:nvSpPr>
        <p:spPr>
          <a:xfrm>
            <a:off x="886968" y="2240280"/>
            <a:ext cx="10168128" cy="4389120"/>
          </a:xfrm>
        </p:spPr>
        <p:txBody>
          <a:bodyPr>
            <a:normAutofit/>
          </a:bodyPr>
          <a:lstStyle/>
          <a:p>
            <a:pPr>
              <a:spcAft>
                <a:spcPts val="600"/>
              </a:spcAft>
              <a:buFont typeface="Wingdings" panose="05000000000000000000" pitchFamily="2" charset="2"/>
              <a:buChar char="§"/>
            </a:pPr>
            <a:r>
              <a:rPr lang="en-US" dirty="0" smtClean="0"/>
              <a:t>As a result of the maturation process the adolescent brain is also MORE SENSITVE and VULNERABLE to the rewarding effects of NICOTINE.</a:t>
            </a:r>
          </a:p>
          <a:p>
            <a:pPr lvl="1">
              <a:spcAft>
                <a:spcPts val="600"/>
              </a:spcAft>
              <a:buFont typeface="Wingdings" panose="05000000000000000000" pitchFamily="2" charset="2"/>
              <a:buChar char="§"/>
            </a:pPr>
            <a:r>
              <a:rPr lang="en-US" dirty="0" smtClean="0"/>
              <a:t>Increased sensitivity means the most susceptible youth lose autonomy over tobacco intake within </a:t>
            </a:r>
            <a:r>
              <a:rPr lang="en-US" dirty="0" smtClean="0">
                <a:solidFill>
                  <a:schemeClr val="accent1">
                    <a:lumMod val="75000"/>
                  </a:schemeClr>
                </a:solidFill>
              </a:rPr>
              <a:t>1-2 days of use. </a:t>
            </a:r>
          </a:p>
          <a:p>
            <a:pPr lvl="1">
              <a:spcAft>
                <a:spcPts val="600"/>
              </a:spcAft>
              <a:buFont typeface="Wingdings" panose="05000000000000000000" pitchFamily="2" charset="2"/>
              <a:buChar char="§"/>
            </a:pPr>
            <a:r>
              <a:rPr lang="en-US" dirty="0" smtClean="0"/>
              <a:t>Nicotine </a:t>
            </a:r>
            <a:r>
              <a:rPr lang="en-US" dirty="0"/>
              <a:t>exposure during adolescence is associated with deleterious effects on the development of the prefrontal </a:t>
            </a:r>
            <a:r>
              <a:rPr lang="en-US" dirty="0" smtClean="0"/>
              <a:t>cortex </a:t>
            </a:r>
            <a:r>
              <a:rPr lang="en-US" dirty="0" smtClean="0">
                <a:sym typeface="Wingdings" panose="05000000000000000000" pitchFamily="2" charset="2"/>
              </a:rPr>
              <a:t> </a:t>
            </a:r>
            <a:r>
              <a:rPr lang="en-US" dirty="0" smtClean="0">
                <a:solidFill>
                  <a:schemeClr val="accent1">
                    <a:lumMod val="75000"/>
                  </a:schemeClr>
                </a:solidFill>
                <a:sym typeface="Wingdings" panose="05000000000000000000" pitchFamily="2" charset="2"/>
              </a:rPr>
              <a:t>associations between nicotine exposure during adolescence and increased cognitive deficits and addiction later in life. </a:t>
            </a:r>
          </a:p>
          <a:p>
            <a:pPr>
              <a:spcAft>
                <a:spcPts val="600"/>
              </a:spcAft>
              <a:buFont typeface="Wingdings" panose="05000000000000000000" pitchFamily="2" charset="2"/>
              <a:buChar char="§"/>
            </a:pPr>
            <a:r>
              <a:rPr lang="en-US" dirty="0"/>
              <a:t>Even nicotine-free e-cigarettes should NOT be recommended to adolescents as this </a:t>
            </a:r>
            <a:r>
              <a:rPr lang="en-US" dirty="0">
                <a:solidFill>
                  <a:schemeClr val="accent1">
                    <a:lumMod val="75000"/>
                  </a:schemeClr>
                </a:solidFill>
              </a:rPr>
              <a:t>“renormalizes” </a:t>
            </a:r>
            <a:r>
              <a:rPr lang="en-US" dirty="0"/>
              <a:t>smoking and regularizes the behavior of tobacco-product use.</a:t>
            </a:r>
          </a:p>
          <a:p>
            <a:pPr>
              <a:spcAft>
                <a:spcPts val="600"/>
              </a:spcAft>
            </a:pPr>
            <a:endParaRPr lang="en-US" dirty="0" smtClean="0">
              <a:solidFill>
                <a:schemeClr val="accent1">
                  <a:lumMod val="75000"/>
                </a:schemeClr>
              </a:solidFill>
              <a:sym typeface="Wingdings" panose="05000000000000000000" pitchFamily="2" charset="2"/>
            </a:endParaRPr>
          </a:p>
          <a:p>
            <a:pPr>
              <a:spcAft>
                <a:spcPts val="600"/>
              </a:spcAft>
            </a:pPr>
            <a:endParaRPr lang="en-US" dirty="0" smtClean="0">
              <a:solidFill>
                <a:schemeClr val="accent1">
                  <a:lumMod val="75000"/>
                </a:schemeClr>
              </a:solidFill>
              <a:sym typeface="Wingdings" panose="05000000000000000000" pitchFamily="2" charset="2"/>
            </a:endParaRPr>
          </a:p>
          <a:p>
            <a:pPr>
              <a:spcAft>
                <a:spcPts val="600"/>
              </a:spcAft>
            </a:pPr>
            <a:endParaRPr lang="en-US" dirty="0">
              <a:solidFill>
                <a:schemeClr val="accent1">
                  <a:lumMod val="75000"/>
                </a:schemeClr>
              </a:solidFill>
            </a:endParaRPr>
          </a:p>
          <a:p>
            <a:endParaRPr lang="en-US" dirty="0"/>
          </a:p>
        </p:txBody>
      </p:sp>
    </p:spTree>
    <p:extLst>
      <p:ext uri="{BB962C8B-B14F-4D97-AF65-F5344CB8AC3E}">
        <p14:creationId xmlns:p14="http://schemas.microsoft.com/office/powerpoint/2010/main" val="686053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992" y="73152"/>
            <a:ext cx="10058400" cy="1609344"/>
          </a:xfrm>
        </p:spPr>
        <p:txBody>
          <a:bodyPr/>
          <a:lstStyle/>
          <a:p>
            <a:pPr algn="ctr"/>
            <a:r>
              <a:rPr lang="en-US" dirty="0"/>
              <a:t>How does </a:t>
            </a:r>
            <a:r>
              <a:rPr lang="en-US" dirty="0" smtClean="0"/>
              <a:t>Nicotine </a:t>
            </a:r>
            <a:r>
              <a:rPr lang="en-US" dirty="0"/>
              <a:t>affect </a:t>
            </a:r>
            <a:r>
              <a:rPr lang="en-US" dirty="0" smtClean="0"/>
              <a:t>US?</a:t>
            </a:r>
            <a:endParaRPr lang="en-US" dirty="0"/>
          </a:p>
        </p:txBody>
      </p:sp>
      <p:pic>
        <p:nvPicPr>
          <p:cNvPr id="4" name="Content Placeholder 3"/>
          <p:cNvPicPr>
            <a:picLocks noGrp="1" noChangeAspect="1"/>
          </p:cNvPicPr>
          <p:nvPr>
            <p:ph idx="1"/>
          </p:nvPr>
        </p:nvPicPr>
        <p:blipFill>
          <a:blip r:embed="rId2"/>
          <a:stretch>
            <a:fillRect/>
          </a:stretch>
        </p:blipFill>
        <p:spPr>
          <a:xfrm>
            <a:off x="3951514" y="2103401"/>
            <a:ext cx="4082143" cy="3831752"/>
          </a:xfrm>
          <a:prstGeom prst="rect">
            <a:avLst/>
          </a:prstGeom>
        </p:spPr>
      </p:pic>
    </p:spTree>
    <p:extLst>
      <p:ext uri="{BB962C8B-B14F-4D97-AF65-F5344CB8AC3E}">
        <p14:creationId xmlns:p14="http://schemas.microsoft.com/office/powerpoint/2010/main" val="3393301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5396" y="146302"/>
            <a:ext cx="9391259" cy="3072385"/>
          </a:xfrm>
          <a:prstGeom prst="rect">
            <a:avLst/>
          </a:prstGeom>
        </p:spPr>
      </p:pic>
      <p:sp>
        <p:nvSpPr>
          <p:cNvPr id="5" name="Title 4"/>
          <p:cNvSpPr>
            <a:spLocks noGrp="1"/>
          </p:cNvSpPr>
          <p:nvPr>
            <p:ph type="title"/>
          </p:nvPr>
        </p:nvSpPr>
        <p:spPr>
          <a:xfrm>
            <a:off x="164220" y="146302"/>
            <a:ext cx="2551176" cy="2340865"/>
          </a:xfrm>
        </p:spPr>
        <p:txBody>
          <a:bodyPr>
            <a:normAutofit fontScale="90000"/>
          </a:bodyPr>
          <a:lstStyle/>
          <a:p>
            <a:r>
              <a:rPr lang="en-US" dirty="0" smtClean="0"/>
              <a:t/>
            </a:r>
            <a:br>
              <a:rPr lang="en-US" dirty="0" smtClean="0"/>
            </a:br>
            <a:r>
              <a:rPr lang="en-US" sz="5300" dirty="0"/>
              <a:t>Popcorn Lung</a:t>
            </a:r>
            <a:r>
              <a:rPr lang="en-US" dirty="0"/>
              <a:t/>
            </a:r>
            <a:br>
              <a:rPr lang="en-US" dirty="0"/>
            </a:br>
            <a:r>
              <a:rPr lang="en-US" dirty="0" smtClean="0"/>
              <a:t/>
            </a:r>
            <a:br>
              <a:rPr lang="en-US" dirty="0" smtClean="0"/>
            </a:br>
            <a:endParaRPr lang="en-US" dirty="0"/>
          </a:p>
        </p:txBody>
      </p:sp>
      <p:sp>
        <p:nvSpPr>
          <p:cNvPr id="6" name="Content Placeholder 5"/>
          <p:cNvSpPr>
            <a:spLocks noGrp="1"/>
          </p:cNvSpPr>
          <p:nvPr>
            <p:ph idx="1"/>
          </p:nvPr>
        </p:nvSpPr>
        <p:spPr>
          <a:xfrm>
            <a:off x="64008" y="3401568"/>
            <a:ext cx="7455036" cy="3364992"/>
          </a:xfrm>
        </p:spPr>
        <p:txBody>
          <a:bodyPr>
            <a:normAutofit/>
          </a:bodyPr>
          <a:lstStyle/>
          <a:p>
            <a:r>
              <a:rPr lang="en-US" dirty="0">
                <a:solidFill>
                  <a:schemeClr val="tx1"/>
                </a:solidFill>
              </a:rPr>
              <a:t>Over a decade ago, workers in a microwave popcorn factory were sickened by breathing in </a:t>
            </a:r>
            <a:r>
              <a:rPr lang="en-US" dirty="0" err="1">
                <a:solidFill>
                  <a:schemeClr val="tx1"/>
                </a:solidFill>
              </a:rPr>
              <a:t>diacetyl</a:t>
            </a:r>
            <a:r>
              <a:rPr lang="en-US" dirty="0">
                <a:solidFill>
                  <a:schemeClr val="tx1"/>
                </a:solidFill>
              </a:rPr>
              <a:t>—the buttery-flavored chemical in foods like popcorn, caramel and dairy products. While this flavoring may be tasty, it was linked to deaths and hundreds of cases of bronchiolitis </a:t>
            </a:r>
            <a:r>
              <a:rPr lang="en-US" dirty="0" smtClean="0">
                <a:solidFill>
                  <a:schemeClr val="tx1"/>
                </a:solidFill>
              </a:rPr>
              <a:t>obliterans (BO), </a:t>
            </a:r>
            <a:r>
              <a:rPr lang="en-US" dirty="0">
                <a:solidFill>
                  <a:schemeClr val="tx1"/>
                </a:solidFill>
              </a:rPr>
              <a:t>a serious </a:t>
            </a:r>
            <a:r>
              <a:rPr lang="en-US" dirty="0" smtClean="0">
                <a:solidFill>
                  <a:schemeClr val="tx1"/>
                </a:solidFill>
              </a:rPr>
              <a:t>and </a:t>
            </a:r>
            <a:r>
              <a:rPr lang="en-US" dirty="0">
                <a:solidFill>
                  <a:schemeClr val="tx1"/>
                </a:solidFill>
              </a:rPr>
              <a:t>irreversible lung </a:t>
            </a:r>
            <a:r>
              <a:rPr lang="en-US" dirty="0" smtClean="0">
                <a:solidFill>
                  <a:schemeClr val="tx1"/>
                </a:solidFill>
              </a:rPr>
              <a:t>disease.</a:t>
            </a:r>
          </a:p>
          <a:p>
            <a:r>
              <a:rPr lang="en-US" dirty="0" smtClean="0">
                <a:solidFill>
                  <a:schemeClr val="tx1"/>
                </a:solidFill>
              </a:rPr>
              <a:t>BO results in scarring </a:t>
            </a:r>
            <a:r>
              <a:rPr lang="en-US" dirty="0">
                <a:solidFill>
                  <a:schemeClr val="tx1"/>
                </a:solidFill>
              </a:rPr>
              <a:t>of the tiny air sacs in the lungs resulting in the thickening and narrowing of the </a:t>
            </a:r>
            <a:r>
              <a:rPr lang="en-US" dirty="0" smtClean="0">
                <a:solidFill>
                  <a:schemeClr val="tx1"/>
                </a:solidFill>
              </a:rPr>
              <a:t>airways.</a:t>
            </a:r>
          </a:p>
          <a:p>
            <a:r>
              <a:rPr lang="en-US" dirty="0" smtClean="0">
                <a:solidFill>
                  <a:schemeClr val="tx1"/>
                </a:solidFill>
              </a:rPr>
              <a:t>BO</a:t>
            </a:r>
            <a:r>
              <a:rPr lang="en-US" dirty="0">
                <a:solidFill>
                  <a:schemeClr val="tx1"/>
                </a:solidFill>
              </a:rPr>
              <a:t> causes coughing, wheezing and shortness of breath, similar to the symptoms of chronic obstructive pulmonary disease (COPD).</a:t>
            </a:r>
            <a:endParaRPr lang="en-US" dirty="0" smtClean="0">
              <a:solidFill>
                <a:schemeClr val="tx1"/>
              </a:solidFill>
            </a:endParaRPr>
          </a:p>
          <a:p>
            <a:endParaRPr lang="en-US" dirty="0">
              <a:solidFill>
                <a:schemeClr val="accent1">
                  <a:lumMod val="75000"/>
                </a:schemeClr>
              </a:solidFill>
            </a:endParaRPr>
          </a:p>
        </p:txBody>
      </p:sp>
      <p:sp>
        <p:nvSpPr>
          <p:cNvPr id="7" name="Text Placeholder 6"/>
          <p:cNvSpPr>
            <a:spLocks noGrp="1"/>
          </p:cNvSpPr>
          <p:nvPr>
            <p:ph type="body" sz="half" idx="2"/>
          </p:nvPr>
        </p:nvSpPr>
        <p:spPr>
          <a:xfrm>
            <a:off x="8631936" y="3401568"/>
            <a:ext cx="3038484" cy="2624328"/>
          </a:xfrm>
        </p:spPr>
        <p:txBody>
          <a:bodyPr>
            <a:normAutofit/>
          </a:bodyPr>
          <a:lstStyle/>
          <a:p>
            <a:pPr marL="285750" indent="-285750">
              <a:buFont typeface="Arial" panose="020B0604020202020204" pitchFamily="34" charset="0"/>
              <a:buChar char="•"/>
            </a:pPr>
            <a:r>
              <a:rPr lang="en-US" sz="1800" dirty="0" smtClean="0">
                <a:solidFill>
                  <a:schemeClr val="accent1">
                    <a:lumMod val="75000"/>
                  </a:schemeClr>
                </a:solidFill>
              </a:rPr>
              <a:t>Based on studies carried out by Harvard University, 39 </a:t>
            </a:r>
            <a:r>
              <a:rPr lang="en-US" sz="1800" dirty="0">
                <a:solidFill>
                  <a:schemeClr val="accent1">
                    <a:lumMod val="75000"/>
                  </a:schemeClr>
                </a:solidFill>
              </a:rPr>
              <a:t>of 51 e-cigarette brands contained </a:t>
            </a:r>
            <a:r>
              <a:rPr lang="en-US" sz="1800" dirty="0" err="1" smtClean="0">
                <a:solidFill>
                  <a:schemeClr val="accent1">
                    <a:lumMod val="75000"/>
                  </a:schemeClr>
                </a:solidFill>
              </a:rPr>
              <a:t>diacetyl</a:t>
            </a:r>
            <a:r>
              <a:rPr lang="en-US" sz="1800" dirty="0" smtClean="0">
                <a:solidFill>
                  <a:schemeClr val="accent1">
                    <a:lumMod val="75000"/>
                  </a:schemeClr>
                </a:solidFill>
              </a:rPr>
              <a:t>!!!!</a:t>
            </a:r>
            <a:endParaRPr lang="en-US" sz="1800" dirty="0">
              <a:solidFill>
                <a:schemeClr val="accent1">
                  <a:lumMod val="75000"/>
                </a:schemeClr>
              </a:solidFill>
            </a:endParaRPr>
          </a:p>
        </p:txBody>
      </p:sp>
    </p:spTree>
    <p:extLst>
      <p:ext uri="{BB962C8B-B14F-4D97-AF65-F5344CB8AC3E}">
        <p14:creationId xmlns:p14="http://schemas.microsoft.com/office/powerpoint/2010/main" val="993311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Injury </a:t>
            </a:r>
            <a:br>
              <a:rPr lang="en-US" dirty="0" smtClean="0"/>
            </a:br>
            <a:r>
              <a:rPr lang="en-US" dirty="0"/>
              <a:t/>
            </a:r>
            <a:br>
              <a:rPr lang="en-US" dirty="0"/>
            </a:br>
            <a:endParaRPr lang="en-US" dirty="0"/>
          </a:p>
        </p:txBody>
      </p:sp>
      <p:pic>
        <p:nvPicPr>
          <p:cNvPr id="5" name="Content Placeholder 4"/>
          <p:cNvPicPr>
            <a:picLocks noGrp="1" noChangeAspect="1"/>
          </p:cNvPicPr>
          <p:nvPr>
            <p:ph idx="1"/>
          </p:nvPr>
        </p:nvPicPr>
        <p:blipFill>
          <a:blip r:embed="rId2"/>
          <a:stretch>
            <a:fillRect/>
          </a:stretch>
        </p:blipFill>
        <p:spPr>
          <a:xfrm>
            <a:off x="8275930" y="527517"/>
            <a:ext cx="3713760" cy="2646054"/>
          </a:xfrm>
          <a:prstGeom prst="rect">
            <a:avLst/>
          </a:prstGeom>
        </p:spPr>
      </p:pic>
      <p:sp>
        <p:nvSpPr>
          <p:cNvPr id="4" name="Text Placeholder 3"/>
          <p:cNvSpPr>
            <a:spLocks noGrp="1"/>
          </p:cNvSpPr>
          <p:nvPr>
            <p:ph type="body" sz="half" idx="2"/>
          </p:nvPr>
        </p:nvSpPr>
        <p:spPr/>
        <p:txBody>
          <a:bodyPr/>
          <a:lstStyle/>
          <a:p>
            <a:pPr marL="285750" indent="-285750">
              <a:buFont typeface="Wingdings" panose="05000000000000000000" pitchFamily="2" charset="2"/>
              <a:buChar char="§"/>
            </a:pPr>
            <a:r>
              <a:rPr lang="en-US" dirty="0" smtClean="0"/>
              <a:t>Thermal injury </a:t>
            </a:r>
            <a:r>
              <a:rPr lang="en-US" dirty="0"/>
              <a:t>is predominantly attributed to its lithium-ion </a:t>
            </a:r>
            <a:r>
              <a:rPr lang="en-US" dirty="0" smtClean="0"/>
              <a:t>battery and incompatibility of heating device components.</a:t>
            </a:r>
          </a:p>
          <a:p>
            <a:pPr marL="285750" indent="-285750">
              <a:buFont typeface="Wingdings" panose="05000000000000000000" pitchFamily="2" charset="2"/>
              <a:buChar char="§"/>
            </a:pPr>
            <a:r>
              <a:rPr lang="en-US" dirty="0" smtClean="0"/>
              <a:t>Several </a:t>
            </a:r>
            <a:r>
              <a:rPr lang="en-US" dirty="0"/>
              <a:t>types of injuries can occur, including chemical and thermal burns, inhalation injuries, metal poisoning, etc. </a:t>
            </a:r>
            <a:endParaRPr lang="en-US" dirty="0"/>
          </a:p>
        </p:txBody>
      </p:sp>
      <p:pic>
        <p:nvPicPr>
          <p:cNvPr id="6" name="Picture 5"/>
          <p:cNvPicPr>
            <a:picLocks noChangeAspect="1"/>
          </p:cNvPicPr>
          <p:nvPr/>
        </p:nvPicPr>
        <p:blipFill>
          <a:blip r:embed="rId3"/>
          <a:stretch>
            <a:fillRect/>
          </a:stretch>
        </p:blipFill>
        <p:spPr>
          <a:xfrm>
            <a:off x="8275930" y="3847862"/>
            <a:ext cx="3815484" cy="2529269"/>
          </a:xfrm>
          <a:prstGeom prst="rect">
            <a:avLst/>
          </a:prstGeom>
        </p:spPr>
      </p:pic>
      <p:pic>
        <p:nvPicPr>
          <p:cNvPr id="7" name="Picture 6"/>
          <p:cNvPicPr>
            <a:picLocks noChangeAspect="1"/>
          </p:cNvPicPr>
          <p:nvPr/>
        </p:nvPicPr>
        <p:blipFill>
          <a:blip r:embed="rId4"/>
          <a:stretch>
            <a:fillRect/>
          </a:stretch>
        </p:blipFill>
        <p:spPr>
          <a:xfrm>
            <a:off x="4244015" y="1051560"/>
            <a:ext cx="3704844" cy="603504"/>
          </a:xfrm>
          <a:prstGeom prst="rect">
            <a:avLst/>
          </a:prstGeom>
        </p:spPr>
      </p:pic>
      <p:pic>
        <p:nvPicPr>
          <p:cNvPr id="8" name="Picture 7"/>
          <p:cNvPicPr>
            <a:picLocks noChangeAspect="1"/>
          </p:cNvPicPr>
          <p:nvPr/>
        </p:nvPicPr>
        <p:blipFill>
          <a:blip r:embed="rId5"/>
          <a:stretch>
            <a:fillRect/>
          </a:stretch>
        </p:blipFill>
        <p:spPr>
          <a:xfrm>
            <a:off x="4578020" y="1737359"/>
            <a:ext cx="2777491" cy="3703321"/>
          </a:xfrm>
          <a:prstGeom prst="rect">
            <a:avLst/>
          </a:prstGeom>
        </p:spPr>
      </p:pic>
    </p:spTree>
    <p:extLst>
      <p:ext uri="{BB962C8B-B14F-4D97-AF65-F5344CB8AC3E}">
        <p14:creationId xmlns:p14="http://schemas.microsoft.com/office/powerpoint/2010/main" val="218194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25943" y="283464"/>
            <a:ext cx="10387584" cy="1709047"/>
          </a:xfrm>
        </p:spPr>
        <p:txBody>
          <a:bodyPr>
            <a:normAutofit fontScale="90000"/>
          </a:bodyPr>
          <a:lstStyle/>
          <a:p>
            <a:r>
              <a:rPr lang="en-US" dirty="0" smtClean="0"/>
              <a:t/>
            </a:r>
            <a:br>
              <a:rPr lang="en-US" dirty="0" smtClean="0"/>
            </a:br>
            <a:r>
              <a:rPr lang="en-US" b="1" dirty="0" smtClean="0"/>
              <a:t>Electronic Devices &amp; Recreational Marijuana</a:t>
            </a:r>
            <a:r>
              <a:rPr lang="en-US" dirty="0" smtClean="0"/>
              <a:t/>
            </a:r>
            <a:br>
              <a:rPr lang="en-US" dirty="0" smtClean="0"/>
            </a:br>
            <a:r>
              <a:rPr lang="en-US" dirty="0" smtClean="0"/>
              <a:t/>
            </a:r>
            <a:br>
              <a:rPr lang="en-US" dirty="0" smtClean="0"/>
            </a:br>
            <a:endParaRPr lang="en-US" dirty="0"/>
          </a:p>
        </p:txBody>
      </p:sp>
      <p:sp>
        <p:nvSpPr>
          <p:cNvPr id="6" name="Text Placeholder 5"/>
          <p:cNvSpPr>
            <a:spLocks noGrp="1"/>
          </p:cNvSpPr>
          <p:nvPr>
            <p:ph type="body" idx="1"/>
          </p:nvPr>
        </p:nvSpPr>
        <p:spPr>
          <a:xfrm>
            <a:off x="1025943" y="798867"/>
            <a:ext cx="9689007" cy="3674684"/>
          </a:xfrm>
        </p:spPr>
        <p:txBody>
          <a:bodyPr/>
          <a:lstStyle/>
          <a:p>
            <a:pPr>
              <a:buFont typeface="Wingdings" panose="05000000000000000000" pitchFamily="2" charset="2"/>
              <a:buChar char="§"/>
            </a:pPr>
            <a:r>
              <a:rPr lang="en-US" sz="1600" dirty="0" smtClean="0"/>
              <a:t>Electronic devices can be used to vaporize THC oil, or THC wax.</a:t>
            </a:r>
          </a:p>
          <a:p>
            <a:pPr>
              <a:buFont typeface="Wingdings" panose="05000000000000000000" pitchFamily="2" charset="2"/>
              <a:buChar char="§"/>
            </a:pPr>
            <a:r>
              <a:rPr lang="en-US" sz="1600" dirty="0" smtClean="0"/>
              <a:t>The odor is reduced and/or eliminated as compared with traditional smoking.</a:t>
            </a:r>
          </a:p>
          <a:p>
            <a:pPr>
              <a:buFont typeface="Wingdings" panose="05000000000000000000" pitchFamily="2" charset="2"/>
              <a:buChar char="§"/>
            </a:pPr>
            <a:r>
              <a:rPr lang="en-US" sz="1600" dirty="0" smtClean="0"/>
              <a:t>THC concentrations in oils and waxes can be considerably higher and thus far more potent.</a:t>
            </a:r>
          </a:p>
          <a:p>
            <a:pPr>
              <a:buFont typeface="Wingdings" panose="05000000000000000000" pitchFamily="2" charset="2"/>
              <a:buChar char="§"/>
            </a:pPr>
            <a:endParaRPr lang="en-US" dirty="0"/>
          </a:p>
        </p:txBody>
      </p:sp>
      <p:pic>
        <p:nvPicPr>
          <p:cNvPr id="7" name="Picture 6"/>
          <p:cNvPicPr>
            <a:picLocks noChangeAspect="1"/>
          </p:cNvPicPr>
          <p:nvPr/>
        </p:nvPicPr>
        <p:blipFill>
          <a:blip r:embed="rId2"/>
          <a:stretch>
            <a:fillRect/>
          </a:stretch>
        </p:blipFill>
        <p:spPr>
          <a:xfrm>
            <a:off x="2724912" y="2186404"/>
            <a:ext cx="5468111" cy="3949666"/>
          </a:xfrm>
          <a:prstGeom prst="rect">
            <a:avLst/>
          </a:prstGeom>
        </p:spPr>
      </p:pic>
    </p:spTree>
    <p:extLst>
      <p:ext uri="{BB962C8B-B14F-4D97-AF65-F5344CB8AC3E}">
        <p14:creationId xmlns:p14="http://schemas.microsoft.com/office/powerpoint/2010/main" val="1605770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0"/>
            <a:ext cx="10058400" cy="1609344"/>
          </a:xfrm>
        </p:spPr>
        <p:txBody>
          <a:bodyPr/>
          <a:lstStyle/>
          <a:p>
            <a:r>
              <a:rPr lang="en-US" dirty="0" smtClean="0"/>
              <a:t>Trends &amp; Statistics</a:t>
            </a:r>
            <a:endParaRPr lang="en-US" dirty="0"/>
          </a:p>
        </p:txBody>
      </p:sp>
      <p:sp>
        <p:nvSpPr>
          <p:cNvPr id="3" name="Content Placeholder 2"/>
          <p:cNvSpPr>
            <a:spLocks noGrp="1"/>
          </p:cNvSpPr>
          <p:nvPr>
            <p:ph idx="1"/>
          </p:nvPr>
        </p:nvSpPr>
        <p:spPr>
          <a:xfrm>
            <a:off x="822960" y="1243584"/>
            <a:ext cx="10305288" cy="4736592"/>
          </a:xfrm>
        </p:spPr>
        <p:txBody>
          <a:bodyPr>
            <a:normAutofit/>
          </a:bodyPr>
          <a:lstStyle/>
          <a:p>
            <a:endParaRPr lang="en-US" dirty="0" smtClean="0"/>
          </a:p>
          <a:p>
            <a:pPr marL="0" indent="0">
              <a:buNone/>
            </a:pPr>
            <a:r>
              <a:rPr lang="en-US" dirty="0" smtClean="0"/>
              <a:t>The </a:t>
            </a:r>
            <a:r>
              <a:rPr lang="en-US" dirty="0"/>
              <a:t>Minnesota Youth Tobacco Survey (MYTS) has been conducted since 2000, by the Minnesota Department of </a:t>
            </a:r>
            <a:r>
              <a:rPr lang="en-US" dirty="0" smtClean="0"/>
              <a:t>Health. </a:t>
            </a:r>
            <a:r>
              <a:rPr lang="en-US" dirty="0" smtClean="0">
                <a:solidFill>
                  <a:schemeClr val="accent1">
                    <a:lumMod val="75000"/>
                  </a:schemeClr>
                </a:solidFill>
              </a:rPr>
              <a:t>For </a:t>
            </a:r>
            <a:r>
              <a:rPr lang="en-US" dirty="0">
                <a:solidFill>
                  <a:schemeClr val="accent1">
                    <a:lumMod val="75000"/>
                  </a:schemeClr>
                </a:solidFill>
              </a:rPr>
              <a:t>the first time since its initial administration, the Minnesota Youth Tobacco Survey reported an increase in use of tobacco products among middle school and high school students in 2017. </a:t>
            </a:r>
            <a:r>
              <a:rPr lang="en-US" dirty="0"/>
              <a:t>This increase is attributable to the rising popularity of e-cigarettes and flavored products</a:t>
            </a:r>
            <a:r>
              <a:rPr lang="en-US" dirty="0" smtClean="0"/>
              <a:t>.</a:t>
            </a:r>
          </a:p>
          <a:p>
            <a:pPr marL="0" indent="0">
              <a:buNone/>
            </a:pPr>
            <a:r>
              <a:rPr lang="en-US" dirty="0" smtClean="0"/>
              <a:t> </a:t>
            </a:r>
            <a:endParaRPr lang="en-US" dirty="0" smtClean="0"/>
          </a:p>
          <a:p>
            <a:pPr marL="0" indent="0">
              <a:buNone/>
            </a:pPr>
            <a:endParaRPr lang="en-US" dirty="0"/>
          </a:p>
        </p:txBody>
      </p:sp>
      <p:pic>
        <p:nvPicPr>
          <p:cNvPr id="5" name="Picture 4"/>
          <p:cNvPicPr>
            <a:picLocks noChangeAspect="1"/>
          </p:cNvPicPr>
          <p:nvPr/>
        </p:nvPicPr>
        <p:blipFill>
          <a:blip r:embed="rId2"/>
          <a:stretch>
            <a:fillRect/>
          </a:stretch>
        </p:blipFill>
        <p:spPr>
          <a:xfrm>
            <a:off x="3005328" y="3044952"/>
            <a:ext cx="5689600" cy="3200400"/>
          </a:xfrm>
          <a:prstGeom prst="rect">
            <a:avLst/>
          </a:prstGeom>
        </p:spPr>
      </p:pic>
    </p:spTree>
    <p:extLst>
      <p:ext uri="{BB962C8B-B14F-4D97-AF65-F5344CB8AC3E}">
        <p14:creationId xmlns:p14="http://schemas.microsoft.com/office/powerpoint/2010/main" val="3268465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35307" y="1566089"/>
            <a:ext cx="9565795" cy="4185036"/>
          </a:xfrm>
          <a:prstGeom prst="rect">
            <a:avLst/>
          </a:prstGeom>
        </p:spPr>
      </p:pic>
      <p:sp>
        <p:nvSpPr>
          <p:cNvPr id="8" name="Rectangle 7"/>
          <p:cNvSpPr/>
          <p:nvPr/>
        </p:nvSpPr>
        <p:spPr>
          <a:xfrm>
            <a:off x="868680" y="365760"/>
            <a:ext cx="10561320" cy="1200329"/>
          </a:xfrm>
          <a:prstGeom prst="rect">
            <a:avLst/>
          </a:prstGeom>
        </p:spPr>
        <p:txBody>
          <a:bodyPr wrap="square">
            <a:spAutoFit/>
          </a:bodyPr>
          <a:lstStyle/>
          <a:p>
            <a:pPr algn="ctr"/>
            <a:r>
              <a:rPr lang="en-US" sz="3600" dirty="0"/>
              <a:t>Percent of high school students who used various tobacco products in the last 30 days</a:t>
            </a:r>
          </a:p>
        </p:txBody>
      </p:sp>
    </p:spTree>
    <p:extLst>
      <p:ext uri="{BB962C8B-B14F-4D97-AF65-F5344CB8AC3E}">
        <p14:creationId xmlns:p14="http://schemas.microsoft.com/office/powerpoint/2010/main" val="3748633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2"/>
          <a:stretch>
            <a:fillRect/>
          </a:stretch>
        </p:blipFill>
        <p:spPr>
          <a:xfrm>
            <a:off x="1353312" y="633540"/>
            <a:ext cx="9215438" cy="2378075"/>
          </a:xfrm>
          <a:prstGeom prst="rect">
            <a:avLst/>
          </a:prstGeom>
        </p:spPr>
      </p:pic>
      <p:pic>
        <p:nvPicPr>
          <p:cNvPr id="9" name="Content Placeholder 8"/>
          <p:cNvPicPr>
            <a:picLocks noGrp="1" noChangeAspect="1"/>
          </p:cNvPicPr>
          <p:nvPr>
            <p:ph sz="half" idx="4294967295"/>
          </p:nvPr>
        </p:nvPicPr>
        <p:blipFill>
          <a:blip r:embed="rId3"/>
          <a:stretch>
            <a:fillRect/>
          </a:stretch>
        </p:blipFill>
        <p:spPr>
          <a:xfrm>
            <a:off x="1508760" y="3345498"/>
            <a:ext cx="8775700" cy="2760662"/>
          </a:xfrm>
          <a:prstGeom prst="rect">
            <a:avLst/>
          </a:prstGeom>
        </p:spPr>
      </p:pic>
    </p:spTree>
    <p:extLst>
      <p:ext uri="{BB962C8B-B14F-4D97-AF65-F5344CB8AC3E}">
        <p14:creationId xmlns:p14="http://schemas.microsoft.com/office/powerpoint/2010/main" val="1347278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Minnesota state student survey 2016</a:t>
            </a:r>
            <a:endParaRPr lang="en-US" dirty="0"/>
          </a:p>
        </p:txBody>
      </p:sp>
      <p:pic>
        <p:nvPicPr>
          <p:cNvPr id="1026" name="Picture 2" descr="No automatic alt text available."/>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06278" y="1846263"/>
            <a:ext cx="6039769"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011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25593"/>
            <a:ext cx="10058400" cy="1450757"/>
          </a:xfrm>
        </p:spPr>
        <p:txBody>
          <a:bodyPr/>
          <a:lstStyle/>
          <a:p>
            <a:r>
              <a:rPr lang="en-US" dirty="0" smtClean="0"/>
              <a:t>Agenda </a:t>
            </a:r>
            <a:endParaRPr lang="en-US" dirty="0"/>
          </a:p>
        </p:txBody>
      </p:sp>
      <p:sp>
        <p:nvSpPr>
          <p:cNvPr id="3" name="Content Placeholder 2"/>
          <p:cNvSpPr>
            <a:spLocks noGrp="1"/>
          </p:cNvSpPr>
          <p:nvPr>
            <p:ph idx="1"/>
          </p:nvPr>
        </p:nvSpPr>
        <p:spPr>
          <a:xfrm>
            <a:off x="838200" y="1476350"/>
            <a:ext cx="10290048" cy="4695850"/>
          </a:xfrm>
        </p:spPr>
        <p:txBody>
          <a:bodyPr>
            <a:normAutofit fontScale="92500" lnSpcReduction="10000"/>
          </a:bodyPr>
          <a:lstStyle/>
          <a:p>
            <a:endParaRPr lang="en-US" dirty="0" smtClean="0"/>
          </a:p>
          <a:p>
            <a:pPr>
              <a:buFont typeface="Wingdings" panose="05000000000000000000" pitchFamily="2" charset="2"/>
              <a:buChar char="§"/>
            </a:pPr>
            <a:r>
              <a:rPr lang="en-US" sz="2400" dirty="0" smtClean="0"/>
              <a:t>Tonka CARES</a:t>
            </a:r>
          </a:p>
          <a:p>
            <a:pPr lvl="1">
              <a:buFont typeface="Wingdings" panose="05000000000000000000" pitchFamily="2" charset="2"/>
              <a:buChar char="§"/>
            </a:pPr>
            <a:r>
              <a:rPr lang="en-US" sz="1500" dirty="0" smtClean="0"/>
              <a:t>Introductions</a:t>
            </a:r>
          </a:p>
          <a:p>
            <a:pPr lvl="1">
              <a:buFont typeface="Wingdings" panose="05000000000000000000" pitchFamily="2" charset="2"/>
              <a:buChar char="§"/>
            </a:pPr>
            <a:r>
              <a:rPr lang="en-US" sz="1500" dirty="0" smtClean="0"/>
              <a:t>Defining vaping</a:t>
            </a:r>
          </a:p>
          <a:p>
            <a:pPr lvl="1">
              <a:buFont typeface="Wingdings" panose="05000000000000000000" pitchFamily="2" charset="2"/>
              <a:buChar char="§"/>
            </a:pPr>
            <a:r>
              <a:rPr lang="en-US" sz="1500" dirty="0" smtClean="0"/>
              <a:t>Risks/Harms</a:t>
            </a:r>
          </a:p>
          <a:p>
            <a:pPr lvl="1">
              <a:buFont typeface="Wingdings" panose="05000000000000000000" pitchFamily="2" charset="2"/>
              <a:buChar char="§"/>
            </a:pPr>
            <a:r>
              <a:rPr lang="en-US" sz="1500" dirty="0" smtClean="0"/>
              <a:t>Trends</a:t>
            </a:r>
          </a:p>
          <a:p>
            <a:pPr>
              <a:buFont typeface="Wingdings" panose="05000000000000000000" pitchFamily="2" charset="2"/>
              <a:buChar char="§"/>
            </a:pPr>
            <a:r>
              <a:rPr lang="en-US" sz="2400" dirty="0"/>
              <a:t>ANSR- Association for Non-Smokers Minnesota</a:t>
            </a:r>
          </a:p>
          <a:p>
            <a:pPr lvl="1">
              <a:buFont typeface="Wingdings" panose="05000000000000000000" pitchFamily="2" charset="2"/>
              <a:buChar char="§"/>
            </a:pPr>
            <a:r>
              <a:rPr lang="en-US" sz="1500" dirty="0"/>
              <a:t>History of electronic devices</a:t>
            </a:r>
          </a:p>
          <a:p>
            <a:pPr lvl="1">
              <a:buFont typeface="Wingdings" panose="05000000000000000000" pitchFamily="2" charset="2"/>
              <a:buChar char="§"/>
            </a:pPr>
            <a:r>
              <a:rPr lang="en-US" sz="1500" dirty="0" smtClean="0"/>
              <a:t>Public </a:t>
            </a:r>
            <a:r>
              <a:rPr lang="en-US" sz="1500" dirty="0"/>
              <a:t>Health </a:t>
            </a:r>
            <a:r>
              <a:rPr lang="en-US" sz="1500" dirty="0" smtClean="0"/>
              <a:t>Concerns</a:t>
            </a:r>
            <a:endParaRPr lang="en-US" sz="1500" dirty="0"/>
          </a:p>
          <a:p>
            <a:pPr lvl="1">
              <a:buFont typeface="Wingdings" panose="05000000000000000000" pitchFamily="2" charset="2"/>
              <a:buChar char="§"/>
            </a:pPr>
            <a:r>
              <a:rPr lang="en-US" sz="1500" dirty="0"/>
              <a:t>What’s been done AND What can we do??</a:t>
            </a:r>
          </a:p>
          <a:p>
            <a:pPr>
              <a:buFont typeface="Wingdings" panose="05000000000000000000" pitchFamily="2" charset="2"/>
              <a:buChar char="§"/>
            </a:pPr>
            <a:r>
              <a:rPr lang="en-US" sz="2400" dirty="0" smtClean="0"/>
              <a:t>Minnetonka High School Administrators</a:t>
            </a:r>
          </a:p>
          <a:p>
            <a:pPr lvl="1">
              <a:buFont typeface="Wingdings" panose="05000000000000000000" pitchFamily="2" charset="2"/>
              <a:buChar char="§"/>
            </a:pPr>
            <a:r>
              <a:rPr lang="en-US" sz="1500" dirty="0" smtClean="0"/>
              <a:t>Policies, Rules, Regulations, and Support Services</a:t>
            </a:r>
          </a:p>
          <a:p>
            <a:pPr>
              <a:buFont typeface="Wingdings" panose="05000000000000000000" pitchFamily="2" charset="2"/>
              <a:buChar char="§"/>
            </a:pPr>
            <a:r>
              <a:rPr lang="en-US" sz="2400" dirty="0" smtClean="0"/>
              <a:t>Resources</a:t>
            </a:r>
          </a:p>
          <a:p>
            <a:pPr>
              <a:buFont typeface="Wingdings" panose="05000000000000000000" pitchFamily="2" charset="2"/>
              <a:buChar char="§"/>
            </a:pPr>
            <a:r>
              <a:rPr lang="en-US" sz="2400" dirty="0" smtClean="0"/>
              <a:t>Questions </a:t>
            </a:r>
          </a:p>
          <a:p>
            <a:endParaRPr lang="en-US" dirty="0"/>
          </a:p>
        </p:txBody>
      </p:sp>
      <p:pic>
        <p:nvPicPr>
          <p:cNvPr id="5" name="Picture 4"/>
          <p:cNvPicPr>
            <a:picLocks noChangeAspect="1"/>
          </p:cNvPicPr>
          <p:nvPr/>
        </p:nvPicPr>
        <p:blipFill>
          <a:blip r:embed="rId2"/>
          <a:stretch>
            <a:fillRect/>
          </a:stretch>
        </p:blipFill>
        <p:spPr>
          <a:xfrm>
            <a:off x="7123176" y="265175"/>
            <a:ext cx="4690875" cy="3127249"/>
          </a:xfrm>
          <a:prstGeom prst="rect">
            <a:avLst/>
          </a:prstGeom>
        </p:spPr>
      </p:pic>
      <p:pic>
        <p:nvPicPr>
          <p:cNvPr id="6" name="Picture 5"/>
          <p:cNvPicPr>
            <a:picLocks noChangeAspect="1"/>
          </p:cNvPicPr>
          <p:nvPr/>
        </p:nvPicPr>
        <p:blipFill>
          <a:blip r:embed="rId3"/>
          <a:stretch>
            <a:fillRect/>
          </a:stretch>
        </p:blipFill>
        <p:spPr>
          <a:xfrm>
            <a:off x="7123176" y="3713275"/>
            <a:ext cx="4690875" cy="2458926"/>
          </a:xfrm>
          <a:prstGeom prst="rect">
            <a:avLst/>
          </a:prstGeom>
        </p:spPr>
      </p:pic>
    </p:spTree>
    <p:extLst>
      <p:ext uri="{BB962C8B-B14F-4D97-AF65-F5344CB8AC3E}">
        <p14:creationId xmlns:p14="http://schemas.microsoft.com/office/powerpoint/2010/main" val="35375712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 why and how is this all occurring</a:t>
            </a:r>
            <a:endParaRPr lang="en-US" dirty="0"/>
          </a:p>
        </p:txBody>
      </p:sp>
      <p:sp>
        <p:nvSpPr>
          <p:cNvPr id="3" name="Content Placeholder 2"/>
          <p:cNvSpPr>
            <a:spLocks noGrp="1"/>
          </p:cNvSpPr>
          <p:nvPr>
            <p:ph idx="1"/>
          </p:nvPr>
        </p:nvSpPr>
        <p:spPr/>
        <p:txBody>
          <a:bodyPr/>
          <a:lstStyle/>
          <a:p>
            <a:pPr algn="ctr">
              <a:buNone/>
            </a:pPr>
            <a:endParaRPr lang="en-US" dirty="0" smtClean="0"/>
          </a:p>
          <a:p>
            <a:pPr algn="ctr">
              <a:buNone/>
            </a:pPr>
            <a:endParaRPr lang="en-US" dirty="0"/>
          </a:p>
          <a:p>
            <a:pPr algn="ctr">
              <a:buNone/>
            </a:pPr>
            <a:r>
              <a:rPr lang="en-US" dirty="0" smtClean="0"/>
              <a:t>Kristen </a:t>
            </a:r>
            <a:r>
              <a:rPr lang="en-US" dirty="0"/>
              <a:t>Ackert, MPH</a:t>
            </a:r>
          </a:p>
          <a:p>
            <a:pPr algn="ctr">
              <a:buNone/>
            </a:pPr>
            <a:r>
              <a:rPr lang="en-US" dirty="0"/>
              <a:t>Association for Nonsmokers-Minnesota</a:t>
            </a:r>
          </a:p>
          <a:p>
            <a:pPr algn="ctr">
              <a:buNone/>
            </a:pPr>
            <a:r>
              <a:rPr lang="en-US" dirty="0"/>
              <a:t>kristen@ansrmn.org</a:t>
            </a:r>
          </a:p>
          <a:p>
            <a:pPr algn="ctr">
              <a:buNone/>
            </a:pPr>
            <a:r>
              <a:rPr lang="en-US" dirty="0"/>
              <a:t>651-646-3005</a:t>
            </a:r>
          </a:p>
          <a:p>
            <a:pPr marL="0" indent="0">
              <a:buNone/>
            </a:pPr>
            <a:endParaRPr lang="en-US" dirty="0"/>
          </a:p>
        </p:txBody>
      </p:sp>
    </p:spTree>
    <p:extLst>
      <p:ext uri="{BB962C8B-B14F-4D97-AF65-F5344CB8AC3E}">
        <p14:creationId xmlns:p14="http://schemas.microsoft.com/office/powerpoint/2010/main" val="9686287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89000"/>
            <a:ext cx="7680400" cy="907600"/>
          </a:xfrm>
        </p:spPr>
        <p:txBody>
          <a:bodyPr>
            <a:normAutofit/>
          </a:bodyPr>
          <a:lstStyle/>
          <a:p>
            <a:pPr algn="ctr"/>
            <a:r>
              <a:rPr lang="en-US" dirty="0" smtClean="0"/>
              <a:t>E-Cigarette Advertising</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2188634"/>
            <a:ext cx="3201149" cy="408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hape 272"/>
          <p:cNvPicPr preferRelativeResize="0"/>
          <p:nvPr/>
        </p:nvPicPr>
        <p:blipFill>
          <a:blip r:embed="rId4">
            <a:alphaModFix/>
          </a:blip>
          <a:stretch>
            <a:fillRect/>
          </a:stretch>
        </p:blipFill>
        <p:spPr>
          <a:xfrm>
            <a:off x="4775201" y="2478167"/>
            <a:ext cx="7098799" cy="3345232"/>
          </a:xfrm>
          <a:prstGeom prst="rect">
            <a:avLst/>
          </a:prstGeom>
          <a:noFill/>
          <a:ln>
            <a:noFill/>
          </a:ln>
        </p:spPr>
      </p:pic>
    </p:spTree>
    <p:extLst>
      <p:ext uri="{BB962C8B-B14F-4D97-AF65-F5344CB8AC3E}">
        <p14:creationId xmlns:p14="http://schemas.microsoft.com/office/powerpoint/2010/main" val="3125448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280"/>
          <p:cNvPicPr preferRelativeResize="0"/>
          <p:nvPr/>
        </p:nvPicPr>
        <p:blipFill>
          <a:blip r:embed="rId3">
            <a:alphaModFix/>
          </a:blip>
          <a:stretch>
            <a:fillRect/>
          </a:stretch>
        </p:blipFill>
        <p:spPr>
          <a:xfrm>
            <a:off x="2167128" y="787400"/>
            <a:ext cx="3979672" cy="5384800"/>
          </a:xfrm>
          <a:prstGeom prst="rect">
            <a:avLst/>
          </a:prstGeom>
          <a:noFill/>
          <a:ln>
            <a:noFill/>
          </a:ln>
        </p:spPr>
      </p:pic>
      <p:pic>
        <p:nvPicPr>
          <p:cNvPr id="5" name="Shape 281"/>
          <p:cNvPicPr preferRelativeResize="0"/>
          <p:nvPr/>
        </p:nvPicPr>
        <p:blipFill>
          <a:blip r:embed="rId4">
            <a:alphaModFix/>
          </a:blip>
          <a:stretch>
            <a:fillRect/>
          </a:stretch>
        </p:blipFill>
        <p:spPr>
          <a:xfrm>
            <a:off x="6693408" y="776715"/>
            <a:ext cx="3872992" cy="5322333"/>
          </a:xfrm>
          <a:prstGeom prst="rect">
            <a:avLst/>
          </a:prstGeom>
          <a:noFill/>
          <a:ln>
            <a:noFill/>
          </a:ln>
        </p:spPr>
      </p:pic>
      <p:sp>
        <p:nvSpPr>
          <p:cNvPr id="6" name="Shape 282"/>
          <p:cNvSpPr txBox="1"/>
          <p:nvPr/>
        </p:nvSpPr>
        <p:spPr>
          <a:xfrm>
            <a:off x="3015808" y="244667"/>
            <a:ext cx="1960800" cy="345200"/>
          </a:xfrm>
          <a:prstGeom prst="rect">
            <a:avLst/>
          </a:prstGeom>
          <a:noFill/>
          <a:ln>
            <a:noFill/>
          </a:ln>
        </p:spPr>
        <p:txBody>
          <a:bodyPr lIns="121900" tIns="121900" rIns="121900" bIns="121900" anchor="t" anchorCtr="0">
            <a:noAutofit/>
          </a:bodyPr>
          <a:lstStyle/>
          <a:p>
            <a:pPr algn="ctr"/>
            <a:r>
              <a:rPr lang="en-US" sz="2400" dirty="0"/>
              <a:t>1930</a:t>
            </a:r>
          </a:p>
        </p:txBody>
      </p:sp>
      <p:sp>
        <p:nvSpPr>
          <p:cNvPr id="7" name="Shape 283"/>
          <p:cNvSpPr txBox="1"/>
          <p:nvPr/>
        </p:nvSpPr>
        <p:spPr>
          <a:xfrm>
            <a:off x="7416800" y="244667"/>
            <a:ext cx="1600800" cy="525200"/>
          </a:xfrm>
          <a:prstGeom prst="rect">
            <a:avLst/>
          </a:prstGeom>
          <a:noFill/>
          <a:ln>
            <a:noFill/>
          </a:ln>
        </p:spPr>
        <p:txBody>
          <a:bodyPr lIns="121900" tIns="121900" rIns="121900" bIns="121900" anchor="t" anchorCtr="0">
            <a:noAutofit/>
          </a:bodyPr>
          <a:lstStyle/>
          <a:p>
            <a:pPr algn="ctr"/>
            <a:r>
              <a:rPr lang="en-US" sz="2400" dirty="0"/>
              <a:t>2011</a:t>
            </a:r>
          </a:p>
        </p:txBody>
      </p:sp>
    </p:spTree>
    <p:extLst>
      <p:ext uri="{BB962C8B-B14F-4D97-AF65-F5344CB8AC3E}">
        <p14:creationId xmlns:p14="http://schemas.microsoft.com/office/powerpoint/2010/main" val="3787945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311"/>
          <p:cNvPicPr preferRelativeResize="0"/>
          <p:nvPr/>
        </p:nvPicPr>
        <p:blipFill>
          <a:blip r:embed="rId3">
            <a:alphaModFix/>
          </a:blip>
          <a:stretch>
            <a:fillRect/>
          </a:stretch>
        </p:blipFill>
        <p:spPr>
          <a:xfrm>
            <a:off x="1320800" y="1036671"/>
            <a:ext cx="9448800" cy="5080000"/>
          </a:xfrm>
          <a:prstGeom prst="rect">
            <a:avLst/>
          </a:prstGeom>
          <a:noFill/>
          <a:ln>
            <a:noFill/>
          </a:ln>
        </p:spPr>
      </p:pic>
    </p:spTree>
    <p:extLst>
      <p:ext uri="{BB962C8B-B14F-4D97-AF65-F5344CB8AC3E}">
        <p14:creationId xmlns:p14="http://schemas.microsoft.com/office/powerpoint/2010/main" val="3953710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279401"/>
            <a:ext cx="7823200" cy="390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9897" y="2037091"/>
            <a:ext cx="5719233" cy="429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98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14400" y="3225800"/>
            <a:ext cx="8839200" cy="1546400"/>
          </a:xfrm>
        </p:spPr>
        <p:txBody>
          <a:bodyPr>
            <a:normAutofit fontScale="90000"/>
          </a:bodyPr>
          <a:lstStyle/>
          <a:p>
            <a:r>
              <a:rPr lang="en-US" dirty="0" smtClean="0"/>
              <a:t>Policies that address youth tobacco use</a:t>
            </a:r>
            <a:endParaRPr lang="en-US" dirty="0"/>
          </a:p>
        </p:txBody>
      </p:sp>
    </p:spTree>
    <p:extLst>
      <p:ext uri="{BB962C8B-B14F-4D97-AF65-F5344CB8AC3E}">
        <p14:creationId xmlns:p14="http://schemas.microsoft.com/office/powerpoint/2010/main" val="432323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ctrTitle" idx="4294967295"/>
          </p:nvPr>
        </p:nvSpPr>
        <p:spPr>
          <a:xfrm>
            <a:off x="1828800" y="1295400"/>
            <a:ext cx="10363200" cy="958850"/>
          </a:xfrm>
          <a:prstGeom prst="rect">
            <a:avLst/>
          </a:prstGeom>
        </p:spPr>
        <p:txBody>
          <a:bodyPr vert="horz" lIns="121900" tIns="121900" rIns="121900" bIns="121900" rtlCol="0" anchor="b" anchorCtr="0">
            <a:noAutofit/>
          </a:bodyPr>
          <a:lstStyle/>
          <a:p>
            <a:pPr>
              <a:spcBef>
                <a:spcPts val="0"/>
              </a:spcBef>
            </a:pPr>
            <a:r>
              <a:rPr lang="en" sz="4800" dirty="0">
                <a:solidFill>
                  <a:srgbClr val="FF9900"/>
                </a:solidFill>
              </a:rPr>
              <a:t>Tobacco Prevention Wins in Minnesota</a:t>
            </a:r>
            <a:endParaRPr lang="en" sz="4800" dirty="0">
              <a:solidFill>
                <a:srgbClr val="FF9900"/>
              </a:solidFill>
            </a:endParaRPr>
          </a:p>
        </p:txBody>
      </p:sp>
      <p:sp>
        <p:nvSpPr>
          <p:cNvPr id="172" name="Shape 172"/>
          <p:cNvSpPr txBox="1">
            <a:spLocks noGrp="1"/>
          </p:cNvSpPr>
          <p:nvPr>
            <p:ph type="subTitle" idx="4294967295"/>
          </p:nvPr>
        </p:nvSpPr>
        <p:spPr>
          <a:xfrm>
            <a:off x="3388360" y="3023616"/>
            <a:ext cx="2641600" cy="1828800"/>
          </a:xfrm>
          <a:prstGeom prst="rect">
            <a:avLst/>
          </a:prstGeom>
        </p:spPr>
        <p:txBody>
          <a:bodyPr vert="horz" lIns="121900" tIns="121900" rIns="121900" bIns="121900" rtlCol="0" anchor="t" anchorCtr="0">
            <a:noAutofit/>
          </a:bodyPr>
          <a:lstStyle/>
          <a:p>
            <a:pPr>
              <a:spcBef>
                <a:spcPts val="0"/>
              </a:spcBef>
              <a:buClr>
                <a:schemeClr val="dk1"/>
              </a:buClr>
              <a:buSzPct val="55000"/>
              <a:buNone/>
            </a:pPr>
            <a:r>
              <a:rPr lang="en" sz="3200" dirty="0">
                <a:solidFill>
                  <a:srgbClr val="FF9900"/>
                </a:solidFill>
                <a:latin typeface="Oswald" pitchFamily="2" charset="0"/>
              </a:rPr>
              <a:t>2010</a:t>
            </a:r>
          </a:p>
          <a:p>
            <a:pPr>
              <a:spcBef>
                <a:spcPts val="0"/>
              </a:spcBef>
              <a:buClr>
                <a:schemeClr val="dk1"/>
              </a:buClr>
              <a:buSzPct val="55000"/>
              <a:buNone/>
            </a:pPr>
            <a:r>
              <a:rPr lang="en-US" sz="1867" dirty="0"/>
              <a:t>Minnesota modernized the definition of tobacco products to include new products and made it illegal to sell these products to minors</a:t>
            </a:r>
            <a:endParaRPr lang="en" sz="1867" dirty="0">
              <a:solidFill>
                <a:srgbClr val="FF9900"/>
              </a:solidFill>
              <a:latin typeface="Roboto Condensed" charset="0"/>
              <a:ea typeface="Roboto Condensed" charset="0"/>
            </a:endParaRPr>
          </a:p>
        </p:txBody>
      </p:sp>
      <p:cxnSp>
        <p:nvCxnSpPr>
          <p:cNvPr id="7" name="Straight Connector 6"/>
          <p:cNvCxnSpPr/>
          <p:nvPr/>
        </p:nvCxnSpPr>
        <p:spPr>
          <a:xfrm>
            <a:off x="609600" y="2717800"/>
            <a:ext cx="107696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962400" y="2616200"/>
            <a:ext cx="203200" cy="20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Shape 172"/>
          <p:cNvSpPr txBox="1">
            <a:spLocks/>
          </p:cNvSpPr>
          <p:nvPr/>
        </p:nvSpPr>
        <p:spPr>
          <a:xfrm>
            <a:off x="508000" y="3000248"/>
            <a:ext cx="2235200" cy="1828799"/>
          </a:xfrm>
          <a:prstGeom prst="rect">
            <a:avLst/>
          </a:prstGeom>
          <a:noFill/>
          <a:ln>
            <a:noFill/>
          </a:ln>
        </p:spPr>
        <p:txBody>
          <a:bodyPr lIns="121900" tIns="121900" rIns="121900" bIns="121900" anchor="t" anchorCtr="0">
            <a:noAutofit/>
          </a:bodyPr>
          <a:lstStyle/>
          <a:p>
            <a:pPr defTabSz="1219170">
              <a:buClr>
                <a:schemeClr val="dk1"/>
              </a:buClr>
              <a:buSzPct val="55000"/>
              <a:defRPr/>
            </a:pPr>
            <a:r>
              <a:rPr lang="en" sz="3200" kern="0" dirty="0">
                <a:solidFill>
                  <a:srgbClr val="FF9900"/>
                </a:solidFill>
                <a:latin typeface="Oswald" pitchFamily="2" charset="0"/>
                <a:ea typeface="Roboto Condensed"/>
                <a:cs typeface="Roboto Condensed"/>
                <a:sym typeface="Roboto Condensed"/>
              </a:rPr>
              <a:t>2007</a:t>
            </a:r>
          </a:p>
          <a:p>
            <a:pPr defTabSz="1219170">
              <a:buClr>
                <a:schemeClr val="dk1"/>
              </a:buClr>
              <a:buSzPct val="55000"/>
              <a:defRPr/>
            </a:pPr>
            <a:r>
              <a:rPr lang="en-US" sz="1867" kern="0" dirty="0">
                <a:solidFill>
                  <a:srgbClr val="607896"/>
                </a:solidFill>
                <a:latin typeface="Roboto Condensed"/>
                <a:ea typeface="Roboto Condensed"/>
                <a:cs typeface="Roboto Condensed"/>
                <a:sym typeface="Roboto Condensed"/>
              </a:rPr>
              <a:t>Minnesota passed the Freedom to Breathe Act, making all worksites including bars and restaurants smoke-free</a:t>
            </a:r>
            <a:endParaRPr lang="en" sz="1867" kern="0" dirty="0">
              <a:solidFill>
                <a:srgbClr val="607896"/>
              </a:solidFill>
              <a:latin typeface="Roboto Condensed"/>
              <a:ea typeface="Roboto Condensed"/>
              <a:cs typeface="Roboto Condensed"/>
              <a:sym typeface="Roboto Condensed"/>
            </a:endParaRPr>
          </a:p>
        </p:txBody>
      </p:sp>
      <p:sp>
        <p:nvSpPr>
          <p:cNvPr id="13" name="Oval 12"/>
          <p:cNvSpPr/>
          <p:nvPr/>
        </p:nvSpPr>
        <p:spPr>
          <a:xfrm>
            <a:off x="7823200" y="2616200"/>
            <a:ext cx="203200" cy="20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hape 172"/>
          <p:cNvSpPr txBox="1">
            <a:spLocks/>
          </p:cNvSpPr>
          <p:nvPr/>
        </p:nvSpPr>
        <p:spPr>
          <a:xfrm>
            <a:off x="7416800" y="3022600"/>
            <a:ext cx="2641600" cy="2133600"/>
          </a:xfrm>
          <a:prstGeom prst="rect">
            <a:avLst/>
          </a:prstGeom>
          <a:noFill/>
          <a:ln>
            <a:noFill/>
          </a:ln>
        </p:spPr>
        <p:txBody>
          <a:bodyPr lIns="121900" tIns="121900" rIns="121900" bIns="121900" anchor="t" anchorCtr="0">
            <a:noAutofit/>
          </a:bodyPr>
          <a:lstStyle/>
          <a:p>
            <a:pPr defTabSz="1219170">
              <a:buClr>
                <a:schemeClr val="dk1"/>
              </a:buClr>
              <a:buSzPct val="55000"/>
              <a:defRPr/>
            </a:pPr>
            <a:r>
              <a:rPr lang="en" sz="3200" kern="0" dirty="0">
                <a:solidFill>
                  <a:srgbClr val="FF9900"/>
                </a:solidFill>
                <a:latin typeface="Oswald" pitchFamily="2" charset="0"/>
                <a:ea typeface="Roboto Condensed"/>
                <a:cs typeface="Roboto Condensed"/>
                <a:sym typeface="Roboto Condensed"/>
              </a:rPr>
              <a:t>2013</a:t>
            </a:r>
          </a:p>
          <a:p>
            <a:pPr lvl="0">
              <a:buClr>
                <a:schemeClr val="dk1"/>
              </a:buClr>
              <a:buSzPct val="55000"/>
            </a:pPr>
            <a:r>
              <a:rPr lang="en-US" sz="2400" dirty="0">
                <a:solidFill>
                  <a:srgbClr val="607896"/>
                </a:solidFill>
                <a:latin typeface="Roboto Condensed"/>
                <a:ea typeface="Roboto Condensed"/>
                <a:cs typeface="Roboto Condensed"/>
                <a:sym typeface="Roboto Condensed"/>
              </a:rPr>
              <a:t>Minnesota increased tobacco taxes to prevent youth from starting to smoke and help people quit</a:t>
            </a:r>
            <a:endParaRPr lang="en" sz="2400" dirty="0">
              <a:solidFill>
                <a:srgbClr val="607896"/>
              </a:solidFill>
              <a:latin typeface="Roboto Condensed"/>
              <a:ea typeface="Roboto Condensed"/>
              <a:cs typeface="Roboto Condensed"/>
              <a:sym typeface="Roboto Condensed"/>
            </a:endParaRPr>
          </a:p>
          <a:p>
            <a:pPr defTabSz="1219170">
              <a:buClr>
                <a:schemeClr val="dk1"/>
              </a:buClr>
              <a:buSzPct val="55000"/>
              <a:defRPr/>
            </a:pPr>
            <a:endParaRPr lang="en" sz="2400" kern="0" dirty="0">
              <a:solidFill>
                <a:srgbClr val="FF9900"/>
              </a:solidFill>
              <a:latin typeface="Roboto Condensed" charset="0"/>
              <a:ea typeface="Roboto Condensed" charset="0"/>
              <a:cs typeface="Roboto Condensed"/>
              <a:sym typeface="Roboto Condensed"/>
            </a:endParaRPr>
          </a:p>
          <a:p>
            <a:pPr defTabSz="1219170">
              <a:buClr>
                <a:schemeClr val="dk1"/>
              </a:buClr>
              <a:buSzPct val="55000"/>
              <a:defRPr/>
            </a:pPr>
            <a:endParaRPr lang="en" sz="2400" kern="0" dirty="0">
              <a:solidFill>
                <a:srgbClr val="FF9900"/>
              </a:solidFill>
              <a:latin typeface="Roboto Condensed" charset="0"/>
              <a:ea typeface="Roboto Condensed" charset="0"/>
              <a:cs typeface="Roboto Condensed"/>
              <a:sym typeface="Roboto Condensed"/>
            </a:endParaRPr>
          </a:p>
        </p:txBody>
      </p:sp>
      <p:sp>
        <p:nvSpPr>
          <p:cNvPr id="16" name="Shape 172"/>
          <p:cNvSpPr txBox="1">
            <a:spLocks/>
          </p:cNvSpPr>
          <p:nvPr/>
        </p:nvSpPr>
        <p:spPr>
          <a:xfrm>
            <a:off x="10065512" y="2910840"/>
            <a:ext cx="1538224" cy="1203960"/>
          </a:xfrm>
          <a:prstGeom prst="rect">
            <a:avLst/>
          </a:prstGeom>
          <a:noFill/>
          <a:ln>
            <a:noFill/>
          </a:ln>
        </p:spPr>
        <p:txBody>
          <a:bodyPr lIns="121900" tIns="121900" rIns="121900" bIns="121900" anchor="t" anchorCtr="0">
            <a:noAutofit/>
          </a:bodyPr>
          <a:lstStyle/>
          <a:p>
            <a:pPr defTabSz="1219170">
              <a:buClr>
                <a:schemeClr val="dk1"/>
              </a:buClr>
              <a:buSzPct val="55000"/>
              <a:defRPr/>
            </a:pPr>
            <a:r>
              <a:rPr lang="en" sz="3200" dirty="0">
                <a:solidFill>
                  <a:srgbClr val="FF9900"/>
                </a:solidFill>
                <a:latin typeface="Oswald" pitchFamily="2" charset="0"/>
                <a:ea typeface="Roboto Condensed"/>
                <a:cs typeface="Roboto Condensed"/>
                <a:sym typeface="Roboto Condensed"/>
              </a:rPr>
              <a:t>2017</a:t>
            </a:r>
            <a:endParaRPr lang="en" sz="3200" dirty="0">
              <a:solidFill>
                <a:srgbClr val="FF9900"/>
              </a:solidFill>
              <a:latin typeface="Oswald" pitchFamily="2" charset="0"/>
              <a:ea typeface="Roboto Condensed"/>
              <a:cs typeface="Roboto Condensed"/>
              <a:sym typeface="Roboto Condensed"/>
            </a:endParaRPr>
          </a:p>
        </p:txBody>
      </p:sp>
      <p:sp>
        <p:nvSpPr>
          <p:cNvPr id="15" name="Right Arrow 14"/>
          <p:cNvSpPr/>
          <p:nvPr/>
        </p:nvSpPr>
        <p:spPr>
          <a:xfrm>
            <a:off x="11277600" y="2616200"/>
            <a:ext cx="203200"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ight Arrow 18"/>
          <p:cNvSpPr/>
          <p:nvPr/>
        </p:nvSpPr>
        <p:spPr>
          <a:xfrm rot="10800000">
            <a:off x="508000" y="2616200"/>
            <a:ext cx="203200"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04195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ctrTitle" idx="4294967295"/>
          </p:nvPr>
        </p:nvSpPr>
        <p:spPr>
          <a:xfrm>
            <a:off x="254000" y="328168"/>
            <a:ext cx="11887200" cy="958850"/>
          </a:xfrm>
          <a:prstGeom prst="rect">
            <a:avLst/>
          </a:prstGeom>
        </p:spPr>
        <p:txBody>
          <a:bodyPr vert="horz" lIns="121900" tIns="121900" rIns="121900" bIns="121900" rtlCol="0" anchor="b" anchorCtr="0">
            <a:noAutofit/>
          </a:bodyPr>
          <a:lstStyle/>
          <a:p>
            <a:pPr>
              <a:spcBef>
                <a:spcPts val="0"/>
              </a:spcBef>
            </a:pPr>
            <a:r>
              <a:rPr lang="en" sz="4800" dirty="0">
                <a:solidFill>
                  <a:srgbClr val="FF9900"/>
                </a:solidFill>
              </a:rPr>
              <a:t>Some Recent Local Policy Wins in Minnesota</a:t>
            </a:r>
            <a:endParaRPr lang="en" sz="4800" dirty="0">
              <a:solidFill>
                <a:srgbClr val="FF9900"/>
              </a:solidFill>
            </a:endParaRPr>
          </a:p>
        </p:txBody>
      </p:sp>
      <p:cxnSp>
        <p:nvCxnSpPr>
          <p:cNvPr id="7" name="Straight Connector 6"/>
          <p:cNvCxnSpPr/>
          <p:nvPr/>
        </p:nvCxnSpPr>
        <p:spPr>
          <a:xfrm>
            <a:off x="609600" y="1519936"/>
            <a:ext cx="107696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0011664" y="1418336"/>
            <a:ext cx="203200" cy="20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Shape 172"/>
          <p:cNvSpPr txBox="1">
            <a:spLocks/>
          </p:cNvSpPr>
          <p:nvPr/>
        </p:nvSpPr>
        <p:spPr>
          <a:xfrm>
            <a:off x="406400" y="1752854"/>
            <a:ext cx="2844800" cy="3149600"/>
          </a:xfrm>
          <a:prstGeom prst="rect">
            <a:avLst/>
          </a:prstGeom>
          <a:noFill/>
          <a:ln>
            <a:noFill/>
          </a:ln>
        </p:spPr>
        <p:txBody>
          <a:bodyPr lIns="121900" tIns="121900" rIns="121900" bIns="121900" anchor="t" anchorCtr="0">
            <a:noAutofit/>
          </a:bodyPr>
          <a:lstStyle/>
          <a:p>
            <a:pPr defTabSz="1219170">
              <a:buClr>
                <a:schemeClr val="dk1"/>
              </a:buClr>
              <a:buSzPct val="55000"/>
              <a:defRPr/>
            </a:pPr>
            <a:r>
              <a:rPr lang="en" sz="3200" kern="0" dirty="0">
                <a:solidFill>
                  <a:srgbClr val="FF9900"/>
                </a:solidFill>
                <a:latin typeface="Oswald" pitchFamily="2" charset="0"/>
                <a:ea typeface="Roboto Condensed"/>
                <a:cs typeface="Roboto Condensed"/>
                <a:sym typeface="Roboto Condensed"/>
              </a:rPr>
              <a:t>2014</a:t>
            </a:r>
          </a:p>
          <a:p>
            <a:pPr defTabSz="1219170">
              <a:buClr>
                <a:schemeClr val="dk1"/>
              </a:buClr>
              <a:buSzPct val="55000"/>
              <a:defRPr/>
            </a:pPr>
            <a:r>
              <a:rPr lang="en-US" sz="1600" dirty="0">
                <a:latin typeface="Roboto Condensed"/>
                <a:ea typeface="Roboto Condensed"/>
                <a:cs typeface="Roboto Condensed"/>
                <a:sym typeface="Roboto Condensed"/>
              </a:rPr>
              <a:t>Brooklyn Center is the first city in Minnesota to set minimum price for little cigars to $2.10</a:t>
            </a:r>
          </a:p>
          <a:p>
            <a:pPr defTabSz="1219170">
              <a:buClr>
                <a:schemeClr val="dk1"/>
              </a:buClr>
              <a:buSzPct val="55000"/>
              <a:defRPr/>
            </a:pPr>
            <a:endParaRPr lang="en-US" sz="1600" dirty="0">
              <a:latin typeface="Roboto Condensed"/>
              <a:ea typeface="Roboto Condensed"/>
              <a:cs typeface="Roboto Condensed"/>
              <a:sym typeface="Roboto Condensed"/>
            </a:endParaRPr>
          </a:p>
          <a:p>
            <a:pPr defTabSz="1219170">
              <a:buClr>
                <a:schemeClr val="dk1"/>
              </a:buClr>
              <a:buSzPct val="55000"/>
              <a:defRPr/>
            </a:pPr>
            <a:r>
              <a:rPr lang="en-US" sz="1600" dirty="0">
                <a:latin typeface="Roboto Condensed"/>
                <a:ea typeface="Roboto Condensed"/>
                <a:cs typeface="Roboto Condensed"/>
                <a:sym typeface="Roboto Condensed"/>
              </a:rPr>
              <a:t>Saint Paul sets minimum cigar price to $2.10</a:t>
            </a:r>
          </a:p>
          <a:p>
            <a:pPr defTabSz="1219170">
              <a:buClr>
                <a:schemeClr val="dk1"/>
              </a:buClr>
              <a:buSzPct val="55000"/>
              <a:defRPr/>
            </a:pPr>
            <a:endParaRPr lang="en-US" sz="1600" kern="0" dirty="0">
              <a:latin typeface="Roboto Condensed"/>
              <a:ea typeface="Roboto Condensed"/>
              <a:cs typeface="Roboto Condensed"/>
              <a:sym typeface="Roboto Condensed"/>
            </a:endParaRPr>
          </a:p>
          <a:p>
            <a:pPr defTabSz="1219170">
              <a:buClr>
                <a:schemeClr val="dk1"/>
              </a:buClr>
              <a:buSzPct val="55000"/>
              <a:defRPr/>
            </a:pPr>
            <a:r>
              <a:rPr lang="en-US" sz="1600" dirty="0">
                <a:latin typeface="Roboto Condensed"/>
                <a:ea typeface="Roboto Condensed"/>
                <a:cs typeface="Roboto Condensed"/>
                <a:sym typeface="Roboto Condensed"/>
              </a:rPr>
              <a:t>Bloomington sets minimum price for little cigars to $2.60 and prohibits e-cigarette use in public places</a:t>
            </a:r>
            <a:endParaRPr lang="en" sz="1600" kern="0" dirty="0">
              <a:latin typeface="Roboto Condensed"/>
              <a:ea typeface="Roboto Condensed"/>
              <a:cs typeface="Roboto Condensed"/>
              <a:sym typeface="Roboto Condensed"/>
            </a:endParaRPr>
          </a:p>
        </p:txBody>
      </p:sp>
      <p:sp>
        <p:nvSpPr>
          <p:cNvPr id="13" name="Oval 12"/>
          <p:cNvSpPr/>
          <p:nvPr/>
        </p:nvSpPr>
        <p:spPr>
          <a:xfrm>
            <a:off x="3879088" y="1420368"/>
            <a:ext cx="203200" cy="20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hape 172"/>
          <p:cNvSpPr txBox="1">
            <a:spLocks/>
          </p:cNvSpPr>
          <p:nvPr/>
        </p:nvSpPr>
        <p:spPr>
          <a:xfrm>
            <a:off x="3403600" y="1803400"/>
            <a:ext cx="2743200" cy="1828800"/>
          </a:xfrm>
          <a:prstGeom prst="rect">
            <a:avLst/>
          </a:prstGeom>
          <a:noFill/>
          <a:ln>
            <a:noFill/>
          </a:ln>
        </p:spPr>
        <p:txBody>
          <a:bodyPr lIns="121900" tIns="121900" rIns="121900" bIns="121900" anchor="t" anchorCtr="0">
            <a:noAutofit/>
          </a:bodyPr>
          <a:lstStyle/>
          <a:p>
            <a:pPr defTabSz="1219170">
              <a:buClr>
                <a:schemeClr val="dk1"/>
              </a:buClr>
              <a:buSzPct val="55000"/>
              <a:defRPr/>
            </a:pPr>
            <a:r>
              <a:rPr lang="en" sz="3200" kern="0" dirty="0">
                <a:solidFill>
                  <a:srgbClr val="FF9900"/>
                </a:solidFill>
                <a:latin typeface="Oswald" pitchFamily="2" charset="0"/>
                <a:ea typeface="Roboto Condensed"/>
                <a:cs typeface="Roboto Condensed"/>
                <a:sym typeface="Roboto Condensed"/>
              </a:rPr>
              <a:t>2015</a:t>
            </a:r>
          </a:p>
          <a:p>
            <a:pPr lvl="0">
              <a:buClr>
                <a:schemeClr val="dk1"/>
              </a:buClr>
              <a:buSzPct val="55000"/>
              <a:defRPr/>
            </a:pPr>
            <a:r>
              <a:rPr lang="en-US" sz="1600" dirty="0">
                <a:latin typeface="Roboto Condensed"/>
                <a:ea typeface="Roboto Condensed"/>
                <a:cs typeface="Roboto Condensed"/>
                <a:sym typeface="Roboto Condensed"/>
              </a:rPr>
              <a:t>Richfield and Renville County set minimum price for little cigars and prohibit e-cigarette use in public places</a:t>
            </a:r>
          </a:p>
          <a:p>
            <a:pPr lvl="0">
              <a:buClr>
                <a:schemeClr val="dk1"/>
              </a:buClr>
              <a:buSzPct val="55000"/>
              <a:defRPr/>
            </a:pPr>
            <a:endParaRPr lang="en-US" sz="800" dirty="0">
              <a:latin typeface="Roboto Condensed"/>
              <a:ea typeface="Roboto Condensed"/>
              <a:cs typeface="Roboto Condensed"/>
              <a:sym typeface="Roboto Condensed"/>
            </a:endParaRPr>
          </a:p>
          <a:p>
            <a:pPr lvl="0">
              <a:buClr>
                <a:schemeClr val="dk1"/>
              </a:buClr>
              <a:buSzPct val="55000"/>
              <a:defRPr/>
            </a:pPr>
            <a:r>
              <a:rPr lang="en-US" sz="1600" dirty="0">
                <a:latin typeface="Roboto Condensed"/>
                <a:ea typeface="Roboto Condensed"/>
                <a:cs typeface="Roboto Condensed"/>
                <a:sym typeface="Roboto Condensed"/>
              </a:rPr>
              <a:t>Olmsted and St. Louis  Counties prohibit e-cigarette use in public places</a:t>
            </a:r>
            <a:endParaRPr lang="en" sz="1600" dirty="0">
              <a:latin typeface="Roboto Condensed"/>
              <a:ea typeface="Roboto Condensed"/>
              <a:cs typeface="Roboto Condensed"/>
              <a:sym typeface="Roboto Condensed"/>
            </a:endParaRPr>
          </a:p>
          <a:p>
            <a:pPr lvl="0">
              <a:buClr>
                <a:schemeClr val="dk1"/>
              </a:buClr>
              <a:buSzPct val="55000"/>
              <a:defRPr/>
            </a:pPr>
            <a:endParaRPr lang="en" sz="933" dirty="0">
              <a:latin typeface="Roboto Condensed"/>
              <a:ea typeface="Roboto Condensed"/>
              <a:cs typeface="Roboto Condensed"/>
              <a:sym typeface="Roboto Condensed"/>
            </a:endParaRPr>
          </a:p>
          <a:p>
            <a:pPr defTabSz="1219170">
              <a:buClr>
                <a:schemeClr val="dk1"/>
              </a:buClr>
              <a:buSzPct val="55000"/>
              <a:defRPr/>
            </a:pPr>
            <a:r>
              <a:rPr lang="en" sz="1600" dirty="0">
                <a:latin typeface="Roboto Condensed"/>
                <a:ea typeface="Roboto Condensed"/>
                <a:cs typeface="Roboto Condensed"/>
                <a:sym typeface="Roboto Condensed"/>
              </a:rPr>
              <a:t>Minneapolis restricts fruit and candy flavored tobacco to adult-only tobacco stores &amp; sets minimum price for cigars</a:t>
            </a:r>
          </a:p>
          <a:p>
            <a:pPr defTabSz="1219170">
              <a:buClr>
                <a:schemeClr val="dk1"/>
              </a:buClr>
              <a:buSzPct val="55000"/>
              <a:defRPr/>
            </a:pPr>
            <a:endParaRPr lang="en" sz="2400" dirty="0">
              <a:solidFill>
                <a:schemeClr val="tx1">
                  <a:lumMod val="65000"/>
                  <a:lumOff val="35000"/>
                </a:schemeClr>
              </a:solidFill>
              <a:latin typeface="Roboto Condensed"/>
              <a:ea typeface="Roboto Condensed"/>
              <a:cs typeface="Roboto Condensed"/>
              <a:sym typeface="Roboto Condensed"/>
            </a:endParaRPr>
          </a:p>
          <a:p>
            <a:pPr defTabSz="1219170">
              <a:buClr>
                <a:schemeClr val="dk1"/>
              </a:buClr>
              <a:buSzPct val="55000"/>
              <a:defRPr/>
            </a:pPr>
            <a:endParaRPr lang="en" sz="2400" dirty="0">
              <a:solidFill>
                <a:schemeClr val="tx1">
                  <a:lumMod val="65000"/>
                  <a:lumOff val="35000"/>
                </a:schemeClr>
              </a:solidFill>
              <a:latin typeface="Roboto Condensed"/>
              <a:ea typeface="Roboto Condensed"/>
              <a:cs typeface="Roboto Condensed"/>
              <a:sym typeface="Roboto Condensed"/>
            </a:endParaRPr>
          </a:p>
          <a:p>
            <a:pPr defTabSz="1219170">
              <a:buClr>
                <a:schemeClr val="dk1"/>
              </a:buClr>
              <a:buSzPct val="55000"/>
              <a:defRPr/>
            </a:pPr>
            <a:endParaRPr lang="en" sz="2667" kern="0" dirty="0">
              <a:solidFill>
                <a:srgbClr val="FF9900"/>
              </a:solidFill>
              <a:latin typeface="Roboto Condensed" charset="0"/>
              <a:ea typeface="Roboto Condensed" charset="0"/>
              <a:cs typeface="Roboto Condensed"/>
              <a:sym typeface="Roboto Condensed"/>
            </a:endParaRPr>
          </a:p>
          <a:p>
            <a:pPr defTabSz="1219170">
              <a:buClr>
                <a:schemeClr val="dk1"/>
              </a:buClr>
              <a:buSzPct val="55000"/>
              <a:defRPr/>
            </a:pPr>
            <a:endParaRPr lang="en" sz="2400" kern="0" dirty="0">
              <a:solidFill>
                <a:srgbClr val="FF9900"/>
              </a:solidFill>
              <a:latin typeface="Roboto Condensed" charset="0"/>
              <a:ea typeface="Roboto Condensed" charset="0"/>
              <a:cs typeface="Roboto Condensed"/>
              <a:sym typeface="Roboto Condensed"/>
            </a:endParaRPr>
          </a:p>
          <a:p>
            <a:pPr defTabSz="1219170">
              <a:buClr>
                <a:schemeClr val="dk1"/>
              </a:buClr>
              <a:buSzPct val="55000"/>
              <a:defRPr/>
            </a:pPr>
            <a:endParaRPr lang="en" sz="2400" kern="0" dirty="0">
              <a:solidFill>
                <a:srgbClr val="FF9900"/>
              </a:solidFill>
              <a:latin typeface="Roboto Condensed" charset="0"/>
              <a:ea typeface="Roboto Condensed" charset="0"/>
              <a:cs typeface="Roboto Condensed"/>
              <a:sym typeface="Roboto Condensed"/>
            </a:endParaRPr>
          </a:p>
        </p:txBody>
      </p:sp>
      <p:sp>
        <p:nvSpPr>
          <p:cNvPr id="16" name="Shape 172"/>
          <p:cNvSpPr txBox="1">
            <a:spLocks/>
          </p:cNvSpPr>
          <p:nvPr/>
        </p:nvSpPr>
        <p:spPr>
          <a:xfrm>
            <a:off x="9311640" y="1876806"/>
            <a:ext cx="2540000" cy="2336800"/>
          </a:xfrm>
          <a:prstGeom prst="rect">
            <a:avLst/>
          </a:prstGeom>
          <a:noFill/>
          <a:ln>
            <a:noFill/>
          </a:ln>
        </p:spPr>
        <p:txBody>
          <a:bodyPr lIns="121900" tIns="121900" rIns="121900" bIns="121900" anchor="t" anchorCtr="0">
            <a:noAutofit/>
          </a:bodyPr>
          <a:lstStyle/>
          <a:p>
            <a:pPr defTabSz="1219170">
              <a:buClr>
                <a:schemeClr val="dk1"/>
              </a:buClr>
              <a:buSzPct val="55000"/>
              <a:defRPr/>
            </a:pPr>
            <a:r>
              <a:rPr lang="en" sz="3200" dirty="0">
                <a:solidFill>
                  <a:srgbClr val="FF9900"/>
                </a:solidFill>
                <a:latin typeface="Oswald" pitchFamily="2" charset="0"/>
                <a:ea typeface="Roboto Condensed"/>
                <a:cs typeface="Roboto Condensed"/>
                <a:sym typeface="Roboto Condensed"/>
              </a:rPr>
              <a:t>2017</a:t>
            </a:r>
          </a:p>
          <a:p>
            <a:pPr lvl="0">
              <a:buClr>
                <a:schemeClr val="dk1"/>
              </a:buClr>
              <a:buSzPct val="55000"/>
              <a:defRPr/>
            </a:pPr>
            <a:r>
              <a:rPr lang="en-US" sz="1600" dirty="0">
                <a:latin typeface="Roboto Condensed"/>
                <a:ea typeface="Roboto Condensed"/>
                <a:cs typeface="Roboto Condensed"/>
                <a:sym typeface="Roboto Condensed"/>
              </a:rPr>
              <a:t>Kandiyohi County prohibits e-cigarette use in public places, prohibits free sampling  of cigarettes and e-cigarettes and prohibits smoking within 25 ft. of a public building</a:t>
            </a:r>
            <a:endParaRPr lang="en" sz="1600" dirty="0">
              <a:latin typeface="Roboto Condensed"/>
              <a:ea typeface="Roboto Condensed"/>
              <a:cs typeface="Roboto Condensed"/>
              <a:sym typeface="Roboto Condensed"/>
            </a:endParaRPr>
          </a:p>
          <a:p>
            <a:pPr defTabSz="1219170">
              <a:buClr>
                <a:schemeClr val="dk1"/>
              </a:buClr>
              <a:buSzPct val="55000"/>
              <a:defRPr/>
            </a:pPr>
            <a:endParaRPr lang="en" sz="1600" dirty="0">
              <a:latin typeface="Roboto Condensed"/>
              <a:ea typeface="Roboto Condensed"/>
              <a:cs typeface="Roboto Condensed"/>
              <a:sym typeface="Roboto Condensed"/>
            </a:endParaRPr>
          </a:p>
          <a:p>
            <a:pPr defTabSz="1219170">
              <a:buClr>
                <a:schemeClr val="dk1"/>
              </a:buClr>
              <a:buSzPct val="55000"/>
              <a:defRPr/>
            </a:pPr>
            <a:r>
              <a:rPr lang="en" sz="1600" dirty="0">
                <a:latin typeface="Roboto Condensed"/>
                <a:ea typeface="Roboto Condensed"/>
                <a:cs typeface="Roboto Condensed"/>
                <a:sym typeface="Roboto Condensed"/>
              </a:rPr>
              <a:t>Edina, St. Louis Park, Bloomington and Edina raise the tobacco sales age to 21</a:t>
            </a:r>
          </a:p>
        </p:txBody>
      </p:sp>
      <p:sp>
        <p:nvSpPr>
          <p:cNvPr id="15" name="Oval 14"/>
          <p:cNvSpPr/>
          <p:nvPr/>
        </p:nvSpPr>
        <p:spPr>
          <a:xfrm>
            <a:off x="7046976" y="1418336"/>
            <a:ext cx="203200" cy="20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Shape 172"/>
          <p:cNvSpPr txBox="1">
            <a:spLocks/>
          </p:cNvSpPr>
          <p:nvPr/>
        </p:nvSpPr>
        <p:spPr>
          <a:xfrm>
            <a:off x="6527800" y="1876806"/>
            <a:ext cx="2540000" cy="3048000"/>
          </a:xfrm>
          <a:prstGeom prst="rect">
            <a:avLst/>
          </a:prstGeom>
          <a:noFill/>
          <a:ln>
            <a:noFill/>
          </a:ln>
        </p:spPr>
        <p:txBody>
          <a:bodyPr lIns="121900" tIns="121900" rIns="121900" bIns="121900" anchor="t" anchorCtr="0">
            <a:noAutofit/>
          </a:bodyPr>
          <a:lstStyle/>
          <a:p>
            <a:pPr defTabSz="1219170">
              <a:buClr>
                <a:schemeClr val="dk1"/>
              </a:buClr>
              <a:buSzPct val="55000"/>
              <a:defRPr/>
            </a:pPr>
            <a:r>
              <a:rPr lang="en" sz="3200" kern="0" dirty="0">
                <a:solidFill>
                  <a:srgbClr val="FF9900"/>
                </a:solidFill>
                <a:latin typeface="Oswald" pitchFamily="2" charset="0"/>
                <a:ea typeface="Roboto Condensed"/>
                <a:cs typeface="Roboto Condensed"/>
                <a:sym typeface="Roboto Condensed"/>
              </a:rPr>
              <a:t>2016</a:t>
            </a:r>
          </a:p>
          <a:p>
            <a:pPr defTabSz="1219170">
              <a:buClr>
                <a:schemeClr val="dk1"/>
              </a:buClr>
              <a:buSzPct val="55000"/>
              <a:defRPr/>
            </a:pPr>
            <a:r>
              <a:rPr lang="en" sz="1600" dirty="0">
                <a:latin typeface="Roboto Condensed"/>
                <a:ea typeface="Roboto Condensed"/>
                <a:cs typeface="Roboto Condensed"/>
                <a:sym typeface="Roboto Condensed"/>
              </a:rPr>
              <a:t>Saint Paul restricts fruit and candy flavored tobacco to adult-only tobacco stores &amp; increases minimum price for cigars from $2.10 to $2.60</a:t>
            </a:r>
          </a:p>
          <a:p>
            <a:pPr defTabSz="1219170">
              <a:buClr>
                <a:schemeClr val="dk1"/>
              </a:buClr>
              <a:buSzPct val="55000"/>
              <a:defRPr/>
            </a:pPr>
            <a:endParaRPr lang="en" sz="1600" dirty="0">
              <a:latin typeface="Roboto Condensed"/>
              <a:ea typeface="Roboto Condensed"/>
              <a:cs typeface="Roboto Condensed"/>
              <a:sym typeface="Roboto Condensed"/>
            </a:endParaRPr>
          </a:p>
          <a:p>
            <a:pPr defTabSz="1219170">
              <a:buClr>
                <a:schemeClr val="dk1"/>
              </a:buClr>
              <a:buSzPct val="55000"/>
              <a:defRPr/>
            </a:pPr>
            <a:r>
              <a:rPr lang="en" sz="1600" dirty="0">
                <a:latin typeface="Roboto Condensed"/>
                <a:ea typeface="Roboto Condensed"/>
                <a:cs typeface="Roboto Condensed"/>
                <a:sym typeface="Roboto Condensed"/>
              </a:rPr>
              <a:t>Murray and Morrison County set minimum price for cigars</a:t>
            </a:r>
          </a:p>
          <a:p>
            <a:pPr defTabSz="1219170">
              <a:buClr>
                <a:schemeClr val="dk1"/>
              </a:buClr>
              <a:buSzPct val="55000"/>
              <a:defRPr/>
            </a:pPr>
            <a:endParaRPr lang="en" sz="1600" dirty="0">
              <a:latin typeface="Roboto Condensed"/>
              <a:ea typeface="Roboto Condensed"/>
              <a:cs typeface="Roboto Condensed"/>
              <a:sym typeface="Roboto Condensed"/>
            </a:endParaRPr>
          </a:p>
          <a:p>
            <a:pPr defTabSz="1219170">
              <a:buClr>
                <a:schemeClr val="dk1"/>
              </a:buClr>
              <a:buSzPct val="55000"/>
              <a:defRPr/>
            </a:pPr>
            <a:r>
              <a:rPr lang="en" sz="1600" dirty="0">
                <a:latin typeface="Roboto Condensed"/>
                <a:ea typeface="Roboto Condensed"/>
                <a:cs typeface="Roboto Condensed"/>
                <a:sym typeface="Roboto Condensed"/>
              </a:rPr>
              <a:t>Shoreview restricts flavored tobacco to adult-only tobacco stores</a:t>
            </a:r>
          </a:p>
          <a:p>
            <a:pPr defTabSz="1219170">
              <a:buClr>
                <a:schemeClr val="dk1"/>
              </a:buClr>
              <a:buSzPct val="55000"/>
              <a:defRPr/>
            </a:pPr>
            <a:endParaRPr lang="en" sz="2667" kern="0" dirty="0">
              <a:solidFill>
                <a:srgbClr val="FF9900"/>
              </a:solidFill>
              <a:latin typeface="Roboto Condensed" charset="0"/>
              <a:ea typeface="Roboto Condensed" charset="0"/>
              <a:cs typeface="Roboto Condensed"/>
              <a:sym typeface="Roboto Condensed"/>
            </a:endParaRPr>
          </a:p>
          <a:p>
            <a:pPr defTabSz="1219170">
              <a:buClr>
                <a:schemeClr val="dk1"/>
              </a:buClr>
              <a:buSzPct val="55000"/>
              <a:defRPr/>
            </a:pPr>
            <a:endParaRPr lang="en" sz="2400" kern="0" dirty="0">
              <a:solidFill>
                <a:srgbClr val="FF9900"/>
              </a:solidFill>
              <a:latin typeface="Roboto Condensed" charset="0"/>
              <a:ea typeface="Roboto Condensed" charset="0"/>
              <a:cs typeface="Roboto Condensed"/>
              <a:sym typeface="Roboto Condensed"/>
            </a:endParaRPr>
          </a:p>
          <a:p>
            <a:pPr defTabSz="1219170">
              <a:buClr>
                <a:schemeClr val="dk1"/>
              </a:buClr>
              <a:buSzPct val="55000"/>
              <a:defRPr/>
            </a:pPr>
            <a:endParaRPr lang="en" sz="2400" kern="0" dirty="0">
              <a:solidFill>
                <a:srgbClr val="FF9900"/>
              </a:solidFill>
              <a:latin typeface="Roboto Condensed" charset="0"/>
              <a:ea typeface="Roboto Condensed" charset="0"/>
              <a:cs typeface="Roboto Condensed"/>
              <a:sym typeface="Roboto Condensed"/>
            </a:endParaRPr>
          </a:p>
        </p:txBody>
      </p:sp>
      <p:sp>
        <p:nvSpPr>
          <p:cNvPr id="20" name="Right Arrow 19"/>
          <p:cNvSpPr/>
          <p:nvPr/>
        </p:nvSpPr>
        <p:spPr>
          <a:xfrm>
            <a:off x="11379200" y="1418336"/>
            <a:ext cx="203200"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ight Arrow 21"/>
          <p:cNvSpPr/>
          <p:nvPr/>
        </p:nvSpPr>
        <p:spPr>
          <a:xfrm rot="10800000">
            <a:off x="508000" y="1418336"/>
            <a:ext cx="203200"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66667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5882640" y="1193800"/>
            <a:ext cx="6096000" cy="3056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sz="2000" dirty="0"/>
              <a:t>Minnesota cities and counties can prohibit the use of electronic cigarettes in all indoor public places where cigarettes and other tobacco products are already prohibited.</a:t>
            </a:r>
          </a:p>
          <a:p>
            <a:pPr algn="ctr"/>
            <a:endParaRPr lang="en-US" sz="1867" dirty="0"/>
          </a:p>
          <a:p>
            <a:pPr algn="ctr"/>
            <a:r>
              <a:rPr lang="en-US" sz="1867" dirty="0"/>
              <a:t>79% of Minnesotans favor including e-cigarettes in clean indoor air policies.</a:t>
            </a:r>
          </a:p>
          <a:p>
            <a:endParaRPr lang="en-US" sz="1867" dirty="0"/>
          </a:p>
        </p:txBody>
      </p:sp>
      <p:pic>
        <p:nvPicPr>
          <p:cNvPr id="1026" name="Picture 2" descr="http://clearwaymn.org/wp-content/uploads/2017/11/E-cig_map_minnesota-cities-counties_-Nov-16-2017-620x8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381001"/>
            <a:ext cx="4605319" cy="5957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836" y="3733800"/>
            <a:ext cx="4679208"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783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4400" y="177800"/>
            <a:ext cx="7680400" cy="907600"/>
          </a:xfrm>
        </p:spPr>
        <p:txBody>
          <a:bodyPr>
            <a:normAutofit/>
          </a:bodyPr>
          <a:lstStyle/>
          <a:p>
            <a:r>
              <a:rPr lang="en-US" dirty="0" smtClean="0"/>
              <a:t>Minnesota E-Cigarette Laws</a:t>
            </a:r>
            <a:endParaRPr lang="en-US" dirty="0"/>
          </a:p>
        </p:txBody>
      </p:sp>
      <p:sp>
        <p:nvSpPr>
          <p:cNvPr id="3" name="Text Placeholder 2"/>
          <p:cNvSpPr>
            <a:spLocks noGrp="1"/>
          </p:cNvSpPr>
          <p:nvPr>
            <p:ph type="body" idx="1"/>
          </p:nvPr>
        </p:nvSpPr>
        <p:spPr>
          <a:xfrm>
            <a:off x="1375233" y="1498601"/>
            <a:ext cx="8581567" cy="4232500"/>
          </a:xfrm>
        </p:spPr>
        <p:txBody>
          <a:bodyPr>
            <a:normAutofit/>
          </a:bodyPr>
          <a:lstStyle/>
          <a:p>
            <a:endParaRPr lang="en-US" sz="2400" dirty="0" smtClean="0"/>
          </a:p>
          <a:p>
            <a:r>
              <a:rPr lang="en-US" sz="2400" dirty="0" smtClean="0"/>
              <a:t>Illegal </a:t>
            </a:r>
            <a:r>
              <a:rPr lang="en-US" sz="2400" dirty="0"/>
              <a:t>to sell an e-cigarette to a </a:t>
            </a:r>
            <a:r>
              <a:rPr lang="en-US" sz="2400" dirty="0"/>
              <a:t>minor</a:t>
            </a:r>
          </a:p>
          <a:p>
            <a:r>
              <a:rPr lang="en-US" sz="2400" dirty="0"/>
              <a:t>Illegal </a:t>
            </a:r>
            <a:r>
              <a:rPr lang="en-US" sz="2400" dirty="0"/>
              <a:t>for minors to possess an </a:t>
            </a:r>
            <a:r>
              <a:rPr lang="en-US" sz="2400" dirty="0"/>
              <a:t>e-cigarette</a:t>
            </a:r>
          </a:p>
          <a:p>
            <a:r>
              <a:rPr lang="en-US" sz="2400" dirty="0"/>
              <a:t>Sets a minimum penalty for stores that sell e-cigarettes to </a:t>
            </a:r>
            <a:r>
              <a:rPr lang="en-US" sz="2400" dirty="0"/>
              <a:t>minors</a:t>
            </a:r>
          </a:p>
          <a:p>
            <a:r>
              <a:rPr lang="en-US" sz="2400" dirty="0"/>
              <a:t>Requires e-cigarettes be sold behind the counter in stores (except tobacco shops)</a:t>
            </a:r>
          </a:p>
          <a:p>
            <a:r>
              <a:rPr lang="en-US" sz="2400" dirty="0"/>
              <a:t>Prohibits </a:t>
            </a:r>
            <a:r>
              <a:rPr lang="en-US" sz="2400" dirty="0"/>
              <a:t>the sale of </a:t>
            </a:r>
            <a:r>
              <a:rPr lang="en-US" sz="2400" dirty="0"/>
              <a:t>e-cigarettes from </a:t>
            </a:r>
            <a:r>
              <a:rPr lang="en-US" sz="2400" dirty="0"/>
              <a:t>a moveable place of business such as </a:t>
            </a:r>
            <a:r>
              <a:rPr lang="en-US" sz="2400" dirty="0"/>
              <a:t>a mall kiosk, van or tent</a:t>
            </a:r>
            <a:endParaRPr lang="en-US" sz="2400" dirty="0"/>
          </a:p>
          <a:p>
            <a:r>
              <a:rPr lang="en-US" sz="2400" dirty="0"/>
              <a:t>E-cig liquid must be sold in child-resistant </a:t>
            </a:r>
            <a:r>
              <a:rPr lang="en-US" sz="2400" dirty="0"/>
              <a:t>packaging</a:t>
            </a:r>
          </a:p>
          <a:p>
            <a:r>
              <a:rPr lang="en-US" sz="2400" dirty="0"/>
              <a:t>Prohibits the use of e-cigarettes in all government-owned or leased buildings (schools, city hall, DHS licensed </a:t>
            </a:r>
            <a:r>
              <a:rPr lang="en-US" sz="2400" dirty="0"/>
              <a:t>facilities, etc.)</a:t>
            </a:r>
          </a:p>
          <a:p>
            <a:endParaRPr lang="en-US" dirty="0"/>
          </a:p>
          <a:p>
            <a:endParaRPr lang="en-US" dirty="0"/>
          </a:p>
          <a:p>
            <a:endParaRPr lang="en-US" dirty="0"/>
          </a:p>
          <a:p>
            <a:pPr lvl="1"/>
            <a:endParaRPr lang="en-US" dirty="0"/>
          </a:p>
          <a:p>
            <a:pPr marL="457189" lvl="1" indent="-457189"/>
            <a:endParaRPr lang="en-US" dirty="0" smtClean="0"/>
          </a:p>
          <a:p>
            <a:endParaRPr lang="en-US" dirty="0" smtClean="0"/>
          </a:p>
          <a:p>
            <a:endParaRPr lang="en-US" dirty="0"/>
          </a:p>
        </p:txBody>
      </p:sp>
    </p:spTree>
    <p:extLst>
      <p:ext uri="{BB962C8B-B14F-4D97-AF65-F5344CB8AC3E}">
        <p14:creationId xmlns:p14="http://schemas.microsoft.com/office/powerpoint/2010/main" val="379384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vaping….</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E-cigarettes/vape devices are battery powered devices that deliver an e-liquid (often nicotine containing) aerosol to the user by vaporizing a solution to simulate a traditional cigarette. Vaping is the act of inhaling and exhaling </a:t>
            </a:r>
            <a:r>
              <a:rPr lang="en-US" dirty="0" smtClean="0"/>
              <a:t>this </a:t>
            </a:r>
            <a:r>
              <a:rPr lang="en-US" dirty="0"/>
              <a:t>aerosol. </a:t>
            </a:r>
          </a:p>
          <a:p>
            <a:pPr>
              <a:buFont typeface="Wingdings" panose="05000000000000000000" pitchFamily="2" charset="2"/>
              <a:buChar char="§"/>
            </a:pPr>
            <a:r>
              <a:rPr lang="en-US" dirty="0" smtClean="0"/>
              <a:t>The </a:t>
            </a:r>
            <a:r>
              <a:rPr lang="en-US" dirty="0"/>
              <a:t>term is used because </a:t>
            </a:r>
            <a:r>
              <a:rPr lang="en-US" dirty="0" smtClean="0"/>
              <a:t>e-cigarettes do not produce tobacco smoke, but rather an aerosol, </a:t>
            </a:r>
            <a:r>
              <a:rPr lang="en-US" dirty="0" smtClean="0">
                <a:solidFill>
                  <a:schemeClr val="accent1">
                    <a:lumMod val="75000"/>
                  </a:schemeClr>
                </a:solidFill>
              </a:rPr>
              <a:t>often mistaken for water vapor</a:t>
            </a:r>
            <a:r>
              <a:rPr lang="en-US" dirty="0" smtClean="0"/>
              <a:t>, which actually consists of fine particles. </a:t>
            </a:r>
          </a:p>
          <a:p>
            <a:pPr>
              <a:buFont typeface="Wingdings" panose="05000000000000000000" pitchFamily="2" charset="2"/>
              <a:buChar char="§"/>
            </a:pPr>
            <a:r>
              <a:rPr lang="en-US" dirty="0" smtClean="0"/>
              <a:t>Generally </a:t>
            </a:r>
            <a:r>
              <a:rPr lang="en-US" dirty="0"/>
              <a:t>a vaping device consists of a mouthpiece, a battery, a cartridge for containing the e-liquid or e-juice, and a heating component for the device that is powered by a battery. </a:t>
            </a:r>
            <a:endParaRPr lang="en-US" dirty="0" smtClean="0"/>
          </a:p>
          <a:p>
            <a:pPr>
              <a:buFont typeface="Wingdings" panose="05000000000000000000" pitchFamily="2" charset="2"/>
              <a:buChar char="§"/>
            </a:pPr>
            <a:r>
              <a:rPr lang="en-US" dirty="0" smtClean="0"/>
              <a:t>When </a:t>
            </a:r>
            <a:r>
              <a:rPr lang="en-US" dirty="0"/>
              <a:t>the device is used, the battery heats up the heating component, which turns the contents of the e-liquid into an aerosol that is inhaled </a:t>
            </a:r>
            <a:r>
              <a:rPr lang="en-US" dirty="0" smtClean="0"/>
              <a:t>&amp; exhaled</a:t>
            </a:r>
            <a:r>
              <a:rPr lang="en-US" dirty="0"/>
              <a:t>.</a:t>
            </a:r>
          </a:p>
        </p:txBody>
      </p:sp>
    </p:spTree>
    <p:extLst>
      <p:ext uri="{BB962C8B-B14F-4D97-AF65-F5344CB8AC3E}">
        <p14:creationId xmlns:p14="http://schemas.microsoft.com/office/powerpoint/2010/main" val="554594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14400" y="3671767"/>
            <a:ext cx="8839200" cy="1546400"/>
          </a:xfrm>
        </p:spPr>
        <p:txBody>
          <a:bodyPr/>
          <a:lstStyle/>
          <a:p>
            <a:r>
              <a:rPr lang="en-US" dirty="0" smtClean="0"/>
              <a:t>Tobacco 21</a:t>
            </a:r>
            <a:endParaRPr lang="en-US" dirty="0"/>
          </a:p>
        </p:txBody>
      </p:sp>
    </p:spTree>
    <p:extLst>
      <p:ext uri="{BB962C8B-B14F-4D97-AF65-F5344CB8AC3E}">
        <p14:creationId xmlns:p14="http://schemas.microsoft.com/office/powerpoint/2010/main" val="2991979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2235200" y="2882400"/>
            <a:ext cx="7620000" cy="1359400"/>
          </a:xfrm>
          <a:prstGeom prst="rect">
            <a:avLst/>
          </a:prstGeom>
        </p:spPr>
        <p:txBody>
          <a:bodyPr vert="horz" lIns="121900" tIns="121900" rIns="121900" bIns="121900" rtlCol="0" anchor="ctr" anchorCtr="0">
            <a:noAutofit/>
          </a:bodyPr>
          <a:lstStyle/>
          <a:p>
            <a:pPr>
              <a:buNone/>
            </a:pPr>
            <a:r>
              <a:rPr lang="en" dirty="0" smtClean="0"/>
              <a:t>“</a:t>
            </a:r>
            <a:r>
              <a:rPr lang="en-US" dirty="0" smtClean="0"/>
              <a:t>Raising the legal minimum age for cigarette purchaser to 21 could gut our key young adult market...” </a:t>
            </a:r>
          </a:p>
          <a:p>
            <a:pPr>
              <a:buNone/>
            </a:pPr>
            <a:r>
              <a:rPr lang="en-US" dirty="0" smtClean="0"/>
              <a:t>		</a:t>
            </a:r>
          </a:p>
          <a:p>
            <a:pPr>
              <a:buNone/>
            </a:pPr>
            <a:r>
              <a:rPr lang="en-US" dirty="0" smtClean="0"/>
              <a:t>-Philip Morris report, January 21, 1986</a:t>
            </a:r>
          </a:p>
          <a:p>
            <a:pPr>
              <a:buNone/>
            </a:pPr>
            <a:endParaRPr lang="en" dirty="0"/>
          </a:p>
        </p:txBody>
      </p:sp>
      <p:sp>
        <p:nvSpPr>
          <p:cNvPr id="3" name="TextBox 2"/>
          <p:cNvSpPr txBox="1"/>
          <p:nvPr/>
        </p:nvSpPr>
        <p:spPr>
          <a:xfrm>
            <a:off x="0" y="6375400"/>
            <a:ext cx="7924800" cy="318100"/>
          </a:xfrm>
          <a:prstGeom prst="rect">
            <a:avLst/>
          </a:prstGeom>
          <a:noFill/>
        </p:spPr>
        <p:txBody>
          <a:bodyPr wrap="square" rtlCol="0">
            <a:spAutoFit/>
          </a:bodyPr>
          <a:lstStyle/>
          <a:p>
            <a:pPr lvl="0">
              <a:defRPr/>
            </a:pPr>
            <a:r>
              <a:rPr lang="en-US" sz="1467" dirty="0"/>
              <a:t>Source: Truth Tobacco Industry Document Library</a:t>
            </a:r>
          </a:p>
        </p:txBody>
      </p:sp>
    </p:spTree>
    <p:extLst>
      <p:ext uri="{BB962C8B-B14F-4D97-AF65-F5344CB8AC3E}">
        <p14:creationId xmlns:p14="http://schemas.microsoft.com/office/powerpoint/2010/main" val="28776709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Shape 190"/>
          <p:cNvSpPr txBox="1">
            <a:spLocks noGrp="1"/>
          </p:cNvSpPr>
          <p:nvPr>
            <p:ph type="body" idx="1"/>
          </p:nvPr>
        </p:nvSpPr>
        <p:spPr>
          <a:xfrm>
            <a:off x="1117600" y="2209800"/>
            <a:ext cx="8432800" cy="3361600"/>
          </a:xfrm>
          <a:prstGeom prst="rect">
            <a:avLst/>
          </a:prstGeom>
        </p:spPr>
        <p:txBody>
          <a:bodyPr vert="horz" lIns="121900" tIns="121900" rIns="121900" bIns="121900" rtlCol="0" anchor="t" anchorCtr="0">
            <a:noAutofit/>
          </a:bodyPr>
          <a:lstStyle/>
          <a:p>
            <a:pPr marL="609585" indent="-304792"/>
            <a:r>
              <a:rPr lang="en" sz="2933" dirty="0"/>
              <a:t>Tobacco use is the number one cause of preventable death and disease.</a:t>
            </a:r>
          </a:p>
          <a:p>
            <a:pPr marL="609585" indent="-304792"/>
            <a:r>
              <a:rPr lang="en" sz="2933" dirty="0"/>
              <a:t>In Minnesota, 19% of students used tobacco in the past 30 days.</a:t>
            </a:r>
          </a:p>
          <a:p>
            <a:pPr marL="609585" indent="-304792"/>
            <a:r>
              <a:rPr lang="en" sz="2933" dirty="0"/>
              <a:t>9</a:t>
            </a:r>
            <a:r>
              <a:rPr lang="en" sz="2933" baseline="30000" dirty="0"/>
              <a:t>th</a:t>
            </a:r>
            <a:r>
              <a:rPr lang="en" sz="2933" dirty="0"/>
              <a:t> and 11</a:t>
            </a:r>
            <a:r>
              <a:rPr lang="en" sz="2933" baseline="30000" dirty="0"/>
              <a:t>th</a:t>
            </a:r>
            <a:r>
              <a:rPr lang="en" sz="2933" dirty="0"/>
              <a:t> graders are now using e-cigarettes at twice the rate of regular cigarettes.</a:t>
            </a:r>
          </a:p>
          <a:p>
            <a:pPr marL="609585" indent="-304792"/>
            <a:r>
              <a:rPr lang="en" sz="2933" dirty="0"/>
              <a:t>Flavored tobacco products are appealing to youth.</a:t>
            </a:r>
          </a:p>
          <a:p>
            <a:pPr marL="609585" indent="-304792"/>
            <a:endParaRPr lang="en" dirty="0"/>
          </a:p>
        </p:txBody>
      </p:sp>
      <p:sp>
        <p:nvSpPr>
          <p:cNvPr id="4" name="TextBox 3"/>
          <p:cNvSpPr txBox="1"/>
          <p:nvPr/>
        </p:nvSpPr>
        <p:spPr>
          <a:xfrm>
            <a:off x="0" y="6088559"/>
            <a:ext cx="12192000" cy="738664"/>
          </a:xfrm>
          <a:prstGeom prst="rect">
            <a:avLst/>
          </a:prstGeom>
          <a:noFill/>
        </p:spPr>
        <p:txBody>
          <a:bodyPr wrap="square" rtlCol="0">
            <a:spAutoFit/>
          </a:bodyPr>
          <a:lstStyle/>
          <a:p>
            <a:pPr lvl="0">
              <a:defRPr/>
            </a:pPr>
            <a:r>
              <a:rPr lang="en-US" sz="1400" dirty="0"/>
              <a:t>Sources: </a:t>
            </a:r>
          </a:p>
          <a:p>
            <a:pPr lvl="0">
              <a:defRPr/>
            </a:pPr>
            <a:r>
              <a:rPr lang="en-US" sz="1400" dirty="0"/>
              <a:t>Minnesota Department of Health. Teens and Tobacco in Minnesota. November 2014.</a:t>
            </a:r>
          </a:p>
          <a:p>
            <a:r>
              <a:rPr lang="en-US" sz="1400" dirty="0"/>
              <a:t>Minnesota Student Survey 2016. </a:t>
            </a:r>
          </a:p>
        </p:txBody>
      </p:sp>
      <p:sp>
        <p:nvSpPr>
          <p:cNvPr id="2" name="Rectangle 1"/>
          <p:cNvSpPr/>
          <p:nvPr/>
        </p:nvSpPr>
        <p:spPr>
          <a:xfrm>
            <a:off x="1117600" y="775391"/>
            <a:ext cx="7865679" cy="738664"/>
          </a:xfrm>
          <a:prstGeom prst="rect">
            <a:avLst/>
          </a:prstGeom>
        </p:spPr>
        <p:txBody>
          <a:bodyPr wrap="none">
            <a:spAutoFit/>
          </a:bodyPr>
          <a:lstStyle/>
          <a:p>
            <a:r>
              <a:rPr lang="en" sz="4200" dirty="0"/>
              <a:t>Youth tobacco use is still a problem</a:t>
            </a:r>
            <a:endParaRPr lang="en" sz="4200" dirty="0"/>
          </a:p>
        </p:txBody>
      </p:sp>
    </p:spTree>
    <p:extLst>
      <p:ext uri="{BB962C8B-B14F-4D97-AF65-F5344CB8AC3E}">
        <p14:creationId xmlns:p14="http://schemas.microsoft.com/office/powerpoint/2010/main" val="24012618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ctrTitle" idx="4294967295"/>
          </p:nvPr>
        </p:nvSpPr>
        <p:spPr>
          <a:xfrm>
            <a:off x="0" y="3022600"/>
            <a:ext cx="10058400" cy="1546225"/>
          </a:xfrm>
          <a:prstGeom prst="rect">
            <a:avLst/>
          </a:prstGeom>
        </p:spPr>
        <p:txBody>
          <a:bodyPr vert="horz" lIns="121900" tIns="121900" rIns="121900" bIns="121900" rtlCol="0" anchor="b" anchorCtr="0">
            <a:noAutofit/>
          </a:bodyPr>
          <a:lstStyle/>
          <a:p>
            <a:pPr>
              <a:spcBef>
                <a:spcPts val="0"/>
              </a:spcBef>
            </a:pPr>
            <a:r>
              <a:rPr lang="en" sz="6400" dirty="0">
                <a:solidFill>
                  <a:srgbClr val="81D1EC"/>
                </a:solidFill>
              </a:rPr>
              <a:t>95% of current adult smokers started before they were 21.</a:t>
            </a:r>
            <a:endParaRPr lang="en" sz="6400" dirty="0">
              <a:solidFill>
                <a:srgbClr val="81D1EC"/>
              </a:solidFill>
            </a:endParaRPr>
          </a:p>
        </p:txBody>
      </p:sp>
      <p:sp>
        <p:nvSpPr>
          <p:cNvPr id="196" name="Shape 196"/>
          <p:cNvSpPr txBox="1">
            <a:spLocks noGrp="1"/>
          </p:cNvSpPr>
          <p:nvPr>
            <p:ph type="subTitle" idx="4294967295"/>
          </p:nvPr>
        </p:nvSpPr>
        <p:spPr>
          <a:xfrm>
            <a:off x="0" y="4749800"/>
            <a:ext cx="8229600" cy="1046163"/>
          </a:xfrm>
          <a:prstGeom prst="rect">
            <a:avLst/>
          </a:prstGeom>
        </p:spPr>
        <p:txBody>
          <a:bodyPr vert="horz" lIns="121900" tIns="121900" rIns="121900" bIns="121900" rtlCol="0" anchor="t" anchorCtr="0">
            <a:noAutofit/>
          </a:bodyPr>
          <a:lstStyle/>
          <a:p>
            <a:pPr>
              <a:spcBef>
                <a:spcPts val="0"/>
              </a:spcBef>
              <a:buNone/>
            </a:pPr>
            <a:r>
              <a:rPr lang="en" dirty="0" smtClean="0"/>
              <a:t>Keeping tobacco out of high schools will reduce the number of youth under 18 who become addicted to tobacco.</a:t>
            </a:r>
            <a:endParaRPr lang="en" dirty="0"/>
          </a:p>
        </p:txBody>
      </p:sp>
      <p:sp>
        <p:nvSpPr>
          <p:cNvPr id="4" name="TextBox 3"/>
          <p:cNvSpPr txBox="1"/>
          <p:nvPr/>
        </p:nvSpPr>
        <p:spPr>
          <a:xfrm>
            <a:off x="0" y="6509187"/>
            <a:ext cx="10769600" cy="318100"/>
          </a:xfrm>
          <a:prstGeom prst="rect">
            <a:avLst/>
          </a:prstGeom>
          <a:noFill/>
        </p:spPr>
        <p:txBody>
          <a:bodyPr wrap="square" rtlCol="0">
            <a:spAutoFit/>
          </a:bodyPr>
          <a:lstStyle/>
          <a:p>
            <a:pPr>
              <a:defRPr/>
            </a:pPr>
            <a:r>
              <a:rPr lang="en-US" sz="1467" dirty="0"/>
              <a:t>Source: U.S. Department of Health and Human Services. 2014</a:t>
            </a:r>
          </a:p>
        </p:txBody>
      </p:sp>
    </p:spTree>
    <p:extLst>
      <p:ext uri="{BB962C8B-B14F-4D97-AF65-F5344CB8AC3E}">
        <p14:creationId xmlns:p14="http://schemas.microsoft.com/office/powerpoint/2010/main" val="8507024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219200" y="877977"/>
            <a:ext cx="10105568" cy="907600"/>
          </a:xfrm>
          <a:prstGeom prst="rect">
            <a:avLst/>
          </a:prstGeom>
        </p:spPr>
        <p:txBody>
          <a:bodyPr vert="horz" lIns="121900" tIns="121900" rIns="121900" bIns="121900" rtlCol="0" anchor="b" anchorCtr="0">
            <a:noAutofit/>
          </a:bodyPr>
          <a:lstStyle/>
          <a:p>
            <a:pPr lvl="0"/>
            <a:r>
              <a:rPr lang="en" sz="4200" dirty="0" smtClean="0"/>
              <a:t>Human and economic cost to tobacco use:</a:t>
            </a:r>
            <a:endParaRPr lang="en" sz="4200" dirty="0"/>
          </a:p>
        </p:txBody>
      </p:sp>
      <p:sp>
        <p:nvSpPr>
          <p:cNvPr id="242" name="Shape 242"/>
          <p:cNvSpPr/>
          <p:nvPr/>
        </p:nvSpPr>
        <p:spPr>
          <a:xfrm>
            <a:off x="1219200" y="2616200"/>
            <a:ext cx="3149600" cy="3048000"/>
          </a:xfrm>
          <a:prstGeom prst="ellipse">
            <a:avLst/>
          </a:prstGeom>
          <a:noFill/>
          <a:ln w="38100" cap="flat" cmpd="sng">
            <a:solidFill>
              <a:srgbClr val="81D1EC"/>
            </a:solidFill>
            <a:prstDash val="solid"/>
            <a:round/>
            <a:headEnd type="none" w="med" len="med"/>
            <a:tailEnd type="none" w="med" len="med"/>
          </a:ln>
        </p:spPr>
        <p:txBody>
          <a:bodyPr lIns="121900" tIns="121900" rIns="121900" bIns="121900" anchor="ctr" anchorCtr="0">
            <a:noAutofit/>
          </a:bodyPr>
          <a:lstStyle/>
          <a:p>
            <a:pPr algn="ctr"/>
            <a:r>
              <a:rPr lang="en" sz="2400" b="1" dirty="0">
                <a:solidFill>
                  <a:srgbClr val="607896"/>
                </a:solidFill>
                <a:latin typeface="Roboto Condensed"/>
                <a:ea typeface="Roboto Condensed"/>
                <a:cs typeface="Roboto Condensed"/>
                <a:sym typeface="Roboto Condensed"/>
              </a:rPr>
              <a:t>6,312 </a:t>
            </a:r>
            <a:r>
              <a:rPr lang="en" sz="2400" dirty="0">
                <a:solidFill>
                  <a:srgbClr val="607896"/>
                </a:solidFill>
                <a:latin typeface="Roboto Condensed"/>
                <a:ea typeface="Roboto Condensed"/>
                <a:cs typeface="Roboto Condensed"/>
                <a:sym typeface="Roboto Condensed"/>
              </a:rPr>
              <a:t>Minnesotans die each year from tobacco use</a:t>
            </a:r>
            <a:endParaRPr lang="en" sz="2400" dirty="0">
              <a:solidFill>
                <a:srgbClr val="607896"/>
              </a:solidFill>
              <a:latin typeface="Roboto Condensed"/>
              <a:ea typeface="Roboto Condensed"/>
              <a:cs typeface="Roboto Condensed"/>
              <a:sym typeface="Roboto Condensed"/>
            </a:endParaRPr>
          </a:p>
        </p:txBody>
      </p:sp>
      <p:sp>
        <p:nvSpPr>
          <p:cNvPr id="243" name="Shape 243"/>
          <p:cNvSpPr/>
          <p:nvPr/>
        </p:nvSpPr>
        <p:spPr>
          <a:xfrm>
            <a:off x="6197600" y="2717800"/>
            <a:ext cx="3048000" cy="3048000"/>
          </a:xfrm>
          <a:prstGeom prst="ellipse">
            <a:avLst/>
          </a:prstGeom>
          <a:noFill/>
          <a:ln w="38100" cap="flat" cmpd="sng">
            <a:solidFill>
              <a:srgbClr val="81D1EC"/>
            </a:solidFill>
            <a:prstDash val="solid"/>
            <a:round/>
            <a:headEnd type="none" w="med" len="med"/>
            <a:tailEnd type="none" w="med" len="med"/>
          </a:ln>
        </p:spPr>
        <p:txBody>
          <a:bodyPr lIns="121900" tIns="121900" rIns="121900" bIns="121900" anchor="ctr" anchorCtr="0">
            <a:noAutofit/>
          </a:bodyPr>
          <a:lstStyle/>
          <a:p>
            <a:pPr algn="ctr"/>
            <a:r>
              <a:rPr lang="en" sz="2133" dirty="0">
                <a:solidFill>
                  <a:srgbClr val="607896"/>
                </a:solidFill>
                <a:latin typeface="Roboto Condensed"/>
                <a:ea typeface="Roboto Condensed"/>
                <a:cs typeface="Roboto Condensed"/>
                <a:sym typeface="Roboto Condensed"/>
              </a:rPr>
              <a:t>Smoking costs Minnesota more than </a:t>
            </a:r>
            <a:r>
              <a:rPr lang="en" sz="2133" b="1" dirty="0">
                <a:solidFill>
                  <a:srgbClr val="607896"/>
                </a:solidFill>
                <a:latin typeface="Roboto Condensed"/>
                <a:ea typeface="Roboto Condensed"/>
                <a:cs typeface="Roboto Condensed"/>
                <a:sym typeface="Roboto Condensed"/>
              </a:rPr>
              <a:t>$7 billion </a:t>
            </a:r>
            <a:r>
              <a:rPr lang="en" sz="2133" dirty="0">
                <a:solidFill>
                  <a:srgbClr val="607896"/>
                </a:solidFill>
                <a:latin typeface="Roboto Condensed"/>
                <a:ea typeface="Roboto Condensed"/>
                <a:cs typeface="Roboto Condensed"/>
                <a:sym typeface="Roboto Condensed"/>
              </a:rPr>
              <a:t>annually in lost productivity and excess health care costs</a:t>
            </a:r>
            <a:endParaRPr lang="en" sz="2133" dirty="0">
              <a:solidFill>
                <a:srgbClr val="607896"/>
              </a:solidFill>
              <a:latin typeface="Roboto Condensed"/>
              <a:ea typeface="Roboto Condensed"/>
              <a:cs typeface="Roboto Condensed"/>
              <a:sym typeface="Roboto Condensed"/>
            </a:endParaRPr>
          </a:p>
        </p:txBody>
      </p:sp>
      <p:sp>
        <p:nvSpPr>
          <p:cNvPr id="6" name="Shape 243"/>
          <p:cNvSpPr/>
          <p:nvPr/>
        </p:nvSpPr>
        <p:spPr>
          <a:xfrm>
            <a:off x="3860800" y="2616200"/>
            <a:ext cx="2844800" cy="2946400"/>
          </a:xfrm>
          <a:prstGeom prst="ellipse">
            <a:avLst/>
          </a:prstGeom>
          <a:noFill/>
          <a:ln w="50800" cap="flat" cmpd="sng">
            <a:solidFill>
              <a:srgbClr val="FF9900"/>
            </a:solidFill>
            <a:prstDash val="solid"/>
            <a:round/>
            <a:headEnd type="none" w="med" len="med"/>
            <a:tailEnd type="none" w="med" len="med"/>
          </a:ln>
        </p:spPr>
        <p:txBody>
          <a:bodyPr lIns="121900" tIns="121900" rIns="121900" bIns="121900" anchor="ctr" anchorCtr="0">
            <a:noAutofit/>
          </a:bodyPr>
          <a:lstStyle/>
          <a:p>
            <a:pPr algn="ctr"/>
            <a:endParaRPr lang="en" sz="2133" dirty="0">
              <a:solidFill>
                <a:srgbClr val="607896"/>
              </a:solidFill>
              <a:latin typeface="Roboto Condensed"/>
              <a:ea typeface="Roboto Condensed"/>
              <a:cs typeface="Roboto Condensed"/>
              <a:sym typeface="Roboto Condensed"/>
            </a:endParaRPr>
          </a:p>
        </p:txBody>
      </p:sp>
      <p:sp>
        <p:nvSpPr>
          <p:cNvPr id="35842" name="AutoShape 2" descr="Image result for dollar sign"/>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pic>
        <p:nvPicPr>
          <p:cNvPr id="35845" name="Picture 5" descr="C:\Users\Kristen\AppData\Local\Microsoft\Windows\INetCache\IE\70WTLYHE\120px-Cigarette[1].png"/>
          <p:cNvPicPr>
            <a:picLocks noChangeAspect="1" noChangeArrowheads="1"/>
          </p:cNvPicPr>
          <p:nvPr/>
        </p:nvPicPr>
        <p:blipFill>
          <a:blip r:embed="rId3"/>
          <a:srcRect/>
          <a:stretch>
            <a:fillRect/>
          </a:stretch>
        </p:blipFill>
        <p:spPr bwMode="auto">
          <a:xfrm>
            <a:off x="4572000" y="3429000"/>
            <a:ext cx="1524000" cy="1524000"/>
          </a:xfrm>
          <a:prstGeom prst="rect">
            <a:avLst/>
          </a:prstGeom>
          <a:noFill/>
        </p:spPr>
      </p:pic>
      <p:sp>
        <p:nvSpPr>
          <p:cNvPr id="8" name="TextBox 7"/>
          <p:cNvSpPr txBox="1"/>
          <p:nvPr/>
        </p:nvSpPr>
        <p:spPr>
          <a:xfrm>
            <a:off x="0" y="6519446"/>
            <a:ext cx="9245600" cy="307777"/>
          </a:xfrm>
          <a:prstGeom prst="rect">
            <a:avLst/>
          </a:prstGeom>
          <a:noFill/>
        </p:spPr>
        <p:txBody>
          <a:bodyPr wrap="square" rtlCol="0">
            <a:spAutoFit/>
          </a:bodyPr>
          <a:lstStyle/>
          <a:p>
            <a:pPr lvl="0">
              <a:defRPr/>
            </a:pPr>
            <a:r>
              <a:rPr lang="en-US" sz="1400" dirty="0"/>
              <a:t>Source: Blue Cross and Blue Shield of Minnesota. January 2017</a:t>
            </a:r>
          </a:p>
        </p:txBody>
      </p:sp>
    </p:spTree>
    <p:extLst>
      <p:ext uri="{BB962C8B-B14F-4D97-AF65-F5344CB8AC3E}">
        <p14:creationId xmlns:p14="http://schemas.microsoft.com/office/powerpoint/2010/main" val="33975281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1219785" y="792303"/>
            <a:ext cx="10003967" cy="907600"/>
          </a:xfrm>
          <a:prstGeom prst="rect">
            <a:avLst/>
          </a:prstGeom>
        </p:spPr>
        <p:txBody>
          <a:bodyPr vert="horz" lIns="121900" tIns="121900" rIns="121900" bIns="121900" rtlCol="0" anchor="b" anchorCtr="0">
            <a:noAutofit/>
          </a:bodyPr>
          <a:lstStyle/>
          <a:p>
            <a:r>
              <a:rPr lang="en" sz="4200" dirty="0" smtClean="0"/>
              <a:t>Many youth get tobacco from older peers</a:t>
            </a:r>
            <a:endParaRPr lang="en" sz="4200" dirty="0"/>
          </a:p>
        </p:txBody>
      </p:sp>
      <p:sp>
        <p:nvSpPr>
          <p:cNvPr id="222" name="Shape 222"/>
          <p:cNvSpPr txBox="1">
            <a:spLocks noGrp="1"/>
          </p:cNvSpPr>
          <p:nvPr>
            <p:ph type="body" idx="1"/>
          </p:nvPr>
        </p:nvSpPr>
        <p:spPr>
          <a:xfrm>
            <a:off x="1375232" y="2440567"/>
            <a:ext cx="8073568" cy="4127200"/>
          </a:xfrm>
          <a:prstGeom prst="rect">
            <a:avLst/>
          </a:prstGeom>
        </p:spPr>
        <p:txBody>
          <a:bodyPr vert="horz" lIns="121900" tIns="121900" rIns="121900" bIns="121900" rtlCol="0" anchor="t" anchorCtr="0">
            <a:noAutofit/>
          </a:bodyPr>
          <a:lstStyle/>
          <a:p>
            <a:r>
              <a:rPr lang="en" sz="2933" dirty="0"/>
              <a:t> 59% of 18-19-year-olds have been asked to buy cigarettes for someone younger.</a:t>
            </a:r>
          </a:p>
          <a:p>
            <a:pPr>
              <a:buNone/>
            </a:pPr>
            <a:endParaRPr lang="en" sz="2933" dirty="0"/>
          </a:p>
          <a:p>
            <a:r>
              <a:rPr lang="en" sz="2933" dirty="0"/>
              <a:t> High school students are less likely to be around a 21-year-old than they would be an 18-20-year-old in a setting where they would ask for tobacco.</a:t>
            </a:r>
            <a:endParaRPr lang="en" sz="2933" dirty="0"/>
          </a:p>
        </p:txBody>
      </p:sp>
      <p:sp>
        <p:nvSpPr>
          <p:cNvPr id="4" name="TextBox 3"/>
          <p:cNvSpPr txBox="1"/>
          <p:nvPr/>
        </p:nvSpPr>
        <p:spPr>
          <a:xfrm>
            <a:off x="0" y="6070600"/>
            <a:ext cx="7213600" cy="738664"/>
          </a:xfrm>
          <a:prstGeom prst="rect">
            <a:avLst/>
          </a:prstGeom>
          <a:noFill/>
        </p:spPr>
        <p:txBody>
          <a:bodyPr wrap="square" rtlCol="0">
            <a:spAutoFit/>
          </a:bodyPr>
          <a:lstStyle/>
          <a:p>
            <a:r>
              <a:rPr lang="en-US" sz="1400" dirty="0"/>
              <a:t>Sources: </a:t>
            </a:r>
          </a:p>
          <a:p>
            <a:r>
              <a:rPr lang="en-US" sz="1400" dirty="0" err="1"/>
              <a:t>Ribisl</a:t>
            </a:r>
            <a:r>
              <a:rPr lang="en-US" sz="1400" dirty="0"/>
              <a:t> et. al. 1999</a:t>
            </a:r>
          </a:p>
          <a:p>
            <a:r>
              <a:rPr lang="en-US" sz="1400" dirty="0"/>
              <a:t>Ahmed, S et. al. 2005</a:t>
            </a:r>
          </a:p>
        </p:txBody>
      </p:sp>
    </p:spTree>
    <p:extLst>
      <p:ext uri="{BB962C8B-B14F-4D97-AF65-F5344CB8AC3E}">
        <p14:creationId xmlns:p14="http://schemas.microsoft.com/office/powerpoint/2010/main" val="7672312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224" y="830072"/>
            <a:ext cx="7680400" cy="907600"/>
          </a:xfrm>
        </p:spPr>
        <p:txBody>
          <a:bodyPr>
            <a:normAutofit fontScale="90000"/>
          </a:bodyPr>
          <a:lstStyle/>
          <a:p>
            <a:r>
              <a:rPr lang="en-US" dirty="0" smtClean="0"/>
              <a:t>The tobacco industry targets youth</a:t>
            </a:r>
            <a:endParaRPr lang="en-US" dirty="0"/>
          </a:p>
        </p:txBody>
      </p:sp>
      <p:sp>
        <p:nvSpPr>
          <p:cNvPr id="3" name="Text Placeholder 2"/>
          <p:cNvSpPr>
            <a:spLocks noGrp="1"/>
          </p:cNvSpPr>
          <p:nvPr>
            <p:ph type="body" idx="1"/>
          </p:nvPr>
        </p:nvSpPr>
        <p:spPr>
          <a:xfrm>
            <a:off x="1320800" y="2209800"/>
            <a:ext cx="5181600" cy="4086400"/>
          </a:xfrm>
        </p:spPr>
        <p:txBody>
          <a:bodyPr>
            <a:normAutofit/>
          </a:bodyPr>
          <a:lstStyle/>
          <a:p>
            <a:r>
              <a:rPr lang="en-US" dirty="0" smtClean="0"/>
              <a:t> </a:t>
            </a:r>
            <a:r>
              <a:rPr lang="en-US" sz="2933" dirty="0"/>
              <a:t>The tobacco industry spends $</a:t>
            </a:r>
            <a:r>
              <a:rPr lang="en-US" sz="2933" b="1" dirty="0"/>
              <a:t>115.8 million </a:t>
            </a:r>
            <a:r>
              <a:rPr lang="en-US" sz="2933" dirty="0"/>
              <a:t>on marketing each year in Minnesota.</a:t>
            </a:r>
          </a:p>
          <a:p>
            <a:pPr>
              <a:buNone/>
            </a:pPr>
            <a:endParaRPr lang="en-US" sz="933" dirty="0"/>
          </a:p>
          <a:p>
            <a:r>
              <a:rPr lang="en-US" sz="2933" dirty="0"/>
              <a:t>The industry is constantly looking to replace smokers who die from diseases related to tobacco use. </a:t>
            </a:r>
          </a:p>
          <a:p>
            <a:endParaRPr lang="en-US" sz="2933" dirty="0"/>
          </a:p>
        </p:txBody>
      </p:sp>
      <p:pic>
        <p:nvPicPr>
          <p:cNvPr id="5" name="Picture 4" descr="R:\CT design work\NEW PRODUCTS AND CUTOUTS\Products2-3 cutou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8272" y="2682595"/>
            <a:ext cx="5269993" cy="289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19446"/>
            <a:ext cx="6604000" cy="307777"/>
          </a:xfrm>
          <a:prstGeom prst="rect">
            <a:avLst/>
          </a:prstGeom>
          <a:noFill/>
        </p:spPr>
        <p:txBody>
          <a:bodyPr wrap="square" rtlCol="0">
            <a:spAutoFit/>
          </a:bodyPr>
          <a:lstStyle/>
          <a:p>
            <a:r>
              <a:rPr lang="en-US" sz="1400" dirty="0"/>
              <a:t>Source: Campaign for Tobacco Free Kids</a:t>
            </a:r>
          </a:p>
        </p:txBody>
      </p:sp>
    </p:spTree>
    <p:extLst>
      <p:ext uri="{BB962C8B-B14F-4D97-AF65-F5344CB8AC3E}">
        <p14:creationId xmlns:p14="http://schemas.microsoft.com/office/powerpoint/2010/main" val="14780395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368" y="850392"/>
            <a:ext cx="10363200" cy="907600"/>
          </a:xfrm>
        </p:spPr>
        <p:txBody>
          <a:bodyPr>
            <a:normAutofit fontScale="90000"/>
          </a:bodyPr>
          <a:lstStyle/>
          <a:p>
            <a:r>
              <a:rPr lang="en-US" dirty="0" smtClean="0"/>
              <a:t>National Academy of Medicine Report- 2015</a:t>
            </a:r>
            <a:endParaRPr lang="en-US" dirty="0"/>
          </a:p>
        </p:txBody>
      </p:sp>
      <p:sp>
        <p:nvSpPr>
          <p:cNvPr id="3" name="Text Placeholder 2"/>
          <p:cNvSpPr>
            <a:spLocks noGrp="1"/>
          </p:cNvSpPr>
          <p:nvPr>
            <p:ph type="body" idx="1"/>
          </p:nvPr>
        </p:nvSpPr>
        <p:spPr>
          <a:xfrm>
            <a:off x="1375233" y="2481167"/>
            <a:ext cx="6041567" cy="4086400"/>
          </a:xfrm>
        </p:spPr>
        <p:txBody>
          <a:bodyPr/>
          <a:lstStyle/>
          <a:p>
            <a:r>
              <a:rPr lang="en-US" dirty="0" smtClean="0"/>
              <a:t> </a:t>
            </a:r>
            <a:r>
              <a:rPr lang="en-US" sz="3200" dirty="0"/>
              <a:t>The National Academy of Medicine found that increasing the tobacco sales age to 21 would decrease smoking initiation among 15-17 year-olds by 25%. </a:t>
            </a:r>
            <a:endParaRPr lang="en-US" sz="2933" dirty="0"/>
          </a:p>
          <a:p>
            <a:endParaRPr lang="en-US" dirty="0" smtClean="0"/>
          </a:p>
          <a:p>
            <a:pPr>
              <a:buNone/>
            </a:pPr>
            <a:endParaRPr lang="en-US" dirty="0"/>
          </a:p>
        </p:txBody>
      </p:sp>
      <p:sp>
        <p:nvSpPr>
          <p:cNvPr id="4" name="TextBox 3"/>
          <p:cNvSpPr txBox="1"/>
          <p:nvPr/>
        </p:nvSpPr>
        <p:spPr>
          <a:xfrm>
            <a:off x="0" y="6519446"/>
            <a:ext cx="11887200" cy="307777"/>
          </a:xfrm>
          <a:prstGeom prst="rect">
            <a:avLst/>
          </a:prstGeom>
          <a:noFill/>
        </p:spPr>
        <p:txBody>
          <a:bodyPr wrap="square" rtlCol="0">
            <a:spAutoFit/>
          </a:bodyPr>
          <a:lstStyle/>
          <a:p>
            <a:pPr>
              <a:defRPr/>
            </a:pPr>
            <a:r>
              <a:rPr lang="en-US" sz="1400" dirty="0"/>
              <a:t>Source: National Academy of Medicine. 2015. </a:t>
            </a:r>
          </a:p>
        </p:txBody>
      </p:sp>
    </p:spTree>
    <p:extLst>
      <p:ext uri="{BB962C8B-B14F-4D97-AF65-F5344CB8AC3E}">
        <p14:creationId xmlns:p14="http://schemas.microsoft.com/office/powerpoint/2010/main" val="38075950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616" y="874577"/>
            <a:ext cx="9191168" cy="907600"/>
          </a:xfrm>
        </p:spPr>
        <p:txBody>
          <a:bodyPr>
            <a:normAutofit/>
          </a:bodyPr>
          <a:lstStyle/>
          <a:p>
            <a:r>
              <a:rPr lang="en-US" dirty="0" smtClean="0"/>
              <a:t>Impact of Tobacco 21 in Minnesota</a:t>
            </a:r>
            <a:endParaRPr lang="en-US" dirty="0"/>
          </a:p>
        </p:txBody>
      </p:sp>
      <p:sp>
        <p:nvSpPr>
          <p:cNvPr id="4" name="Text Placeholder 3"/>
          <p:cNvSpPr>
            <a:spLocks noGrp="1"/>
          </p:cNvSpPr>
          <p:nvPr>
            <p:ph type="body" idx="2"/>
          </p:nvPr>
        </p:nvSpPr>
        <p:spPr>
          <a:xfrm>
            <a:off x="1219200" y="2413000"/>
            <a:ext cx="9448800" cy="1016000"/>
          </a:xfrm>
        </p:spPr>
        <p:txBody>
          <a:bodyPr/>
          <a:lstStyle/>
          <a:p>
            <a:pPr>
              <a:buNone/>
            </a:pPr>
            <a:r>
              <a:rPr lang="en-US" sz="2667" b="1" dirty="0">
                <a:solidFill>
                  <a:srgbClr val="FF9900"/>
                </a:solidFill>
              </a:rPr>
              <a:t>30,000 fewer youth will become smokers over the next 15 years.</a:t>
            </a:r>
            <a:endParaRPr lang="en-US" sz="2667" b="1" dirty="0">
              <a:solidFill>
                <a:srgbClr val="FF9900"/>
              </a:solidFill>
            </a:endParaRPr>
          </a:p>
        </p:txBody>
      </p:sp>
      <p:sp>
        <p:nvSpPr>
          <p:cNvPr id="6" name="TextBox 5"/>
          <p:cNvSpPr txBox="1"/>
          <p:nvPr/>
        </p:nvSpPr>
        <p:spPr>
          <a:xfrm>
            <a:off x="0" y="6519446"/>
            <a:ext cx="11582400" cy="307777"/>
          </a:xfrm>
          <a:prstGeom prst="rect">
            <a:avLst/>
          </a:prstGeom>
          <a:noFill/>
        </p:spPr>
        <p:txBody>
          <a:bodyPr wrap="square" rtlCol="0">
            <a:spAutoFit/>
          </a:bodyPr>
          <a:lstStyle/>
          <a:p>
            <a:r>
              <a:rPr lang="en-US" sz="1400" dirty="0"/>
              <a:t>Source: Boyle et. al. 2017. </a:t>
            </a:r>
            <a:endParaRPr lang="en-US" sz="1400" dirty="0"/>
          </a:p>
        </p:txBody>
      </p:sp>
      <p:pic>
        <p:nvPicPr>
          <p:cNvPr id="8" name="Picture 7"/>
          <p:cNvPicPr>
            <a:picLocks noChangeAspect="1"/>
          </p:cNvPicPr>
          <p:nvPr/>
        </p:nvPicPr>
        <p:blipFill rotWithShape="1">
          <a:blip r:embed="rId3" cstate="print"/>
          <a:srcRect l="4455" t="13791" r="42847" b="5506"/>
          <a:stretch/>
        </p:blipFill>
        <p:spPr>
          <a:xfrm>
            <a:off x="1219200" y="3124200"/>
            <a:ext cx="3454400" cy="3306355"/>
          </a:xfrm>
          <a:prstGeom prst="rect">
            <a:avLst/>
          </a:prstGeom>
          <a:ln w="38100">
            <a:solidFill>
              <a:schemeClr val="tx1"/>
            </a:solidFill>
          </a:ln>
        </p:spPr>
      </p:pic>
      <p:sp>
        <p:nvSpPr>
          <p:cNvPr id="9" name="Rectangle 8"/>
          <p:cNvSpPr/>
          <p:nvPr/>
        </p:nvSpPr>
        <p:spPr>
          <a:xfrm>
            <a:off x="4978400" y="3327400"/>
            <a:ext cx="3759200" cy="2336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p:cNvPicPr>
            <a:picLocks noChangeAspect="1"/>
          </p:cNvPicPr>
          <p:nvPr/>
        </p:nvPicPr>
        <p:blipFill rotWithShape="1">
          <a:blip r:embed="rId4" cstate="print"/>
          <a:srcRect l="16923" t="25099" r="43847" b="50286"/>
          <a:stretch/>
        </p:blipFill>
        <p:spPr>
          <a:xfrm>
            <a:off x="5080000" y="4140201"/>
            <a:ext cx="3556000" cy="1394511"/>
          </a:xfrm>
          <a:prstGeom prst="rect">
            <a:avLst/>
          </a:prstGeom>
        </p:spPr>
      </p:pic>
      <p:pic>
        <p:nvPicPr>
          <p:cNvPr id="11" name="Picture 10"/>
          <p:cNvPicPr/>
          <p:nvPr/>
        </p:nvPicPr>
        <p:blipFill rotWithShape="1">
          <a:blip r:embed="rId5" cstate="print"/>
          <a:srcRect l="20673" t="13333" r="59135" b="81425"/>
          <a:stretch/>
        </p:blipFill>
        <p:spPr bwMode="auto">
          <a:xfrm>
            <a:off x="5080000" y="3429000"/>
            <a:ext cx="3251200" cy="50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25770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Who supports Tobacco 21?</a:t>
            </a:r>
            <a:endParaRPr lang="en-US" dirty="0"/>
          </a:p>
        </p:txBody>
      </p:sp>
    </p:spTree>
    <p:extLst>
      <p:ext uri="{BB962C8B-B14F-4D97-AF65-F5344CB8AC3E}">
        <p14:creationId xmlns:p14="http://schemas.microsoft.com/office/powerpoint/2010/main" val="1399425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Vape Devices…</a:t>
            </a:r>
            <a:endParaRPr lang="en-US" dirty="0"/>
          </a:p>
        </p:txBody>
      </p:sp>
      <p:pic>
        <p:nvPicPr>
          <p:cNvPr id="4" name="Content Placeholder 3"/>
          <p:cNvPicPr>
            <a:picLocks noGrp="1" noChangeAspect="1"/>
          </p:cNvPicPr>
          <p:nvPr>
            <p:ph idx="1"/>
          </p:nvPr>
        </p:nvPicPr>
        <p:blipFill>
          <a:blip r:embed="rId2"/>
          <a:stretch>
            <a:fillRect/>
          </a:stretch>
        </p:blipFill>
        <p:spPr>
          <a:xfrm>
            <a:off x="7492449" y="283464"/>
            <a:ext cx="4389120" cy="3291840"/>
          </a:xfrm>
          <a:prstGeom prst="rect">
            <a:avLst/>
          </a:prstGeom>
        </p:spPr>
      </p:pic>
      <p:pic>
        <p:nvPicPr>
          <p:cNvPr id="3" name="Picture 2"/>
          <p:cNvPicPr>
            <a:picLocks noChangeAspect="1"/>
          </p:cNvPicPr>
          <p:nvPr/>
        </p:nvPicPr>
        <p:blipFill>
          <a:blip r:embed="rId3"/>
          <a:stretch>
            <a:fillRect/>
          </a:stretch>
        </p:blipFill>
        <p:spPr>
          <a:xfrm>
            <a:off x="597064" y="3575304"/>
            <a:ext cx="6788580" cy="2657990"/>
          </a:xfrm>
          <a:prstGeom prst="rect">
            <a:avLst/>
          </a:prstGeom>
        </p:spPr>
      </p:pic>
    </p:spTree>
    <p:extLst>
      <p:ext uri="{BB962C8B-B14F-4D97-AF65-F5344CB8AC3E}">
        <p14:creationId xmlns:p14="http://schemas.microsoft.com/office/powerpoint/2010/main" val="28168963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472" y="514494"/>
            <a:ext cx="5164329" cy="562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816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1200" y="0"/>
            <a:ext cx="11480800" cy="908050"/>
          </a:xfrm>
        </p:spPr>
        <p:txBody>
          <a:bodyPr>
            <a:normAutofit/>
          </a:bodyPr>
          <a:lstStyle/>
          <a:p>
            <a:r>
              <a:rPr lang="en-US" sz="3733" dirty="0">
                <a:solidFill>
                  <a:srgbClr val="F9D010"/>
                </a:solidFill>
              </a:rPr>
              <a:t>The growing list of cities and states with Tobacco 21 laws</a:t>
            </a:r>
            <a:endParaRPr lang="en-US" sz="3733" dirty="0">
              <a:solidFill>
                <a:srgbClr val="F9D010"/>
              </a:solidFill>
            </a:endParaRPr>
          </a:p>
        </p:txBody>
      </p:sp>
      <p:pic>
        <p:nvPicPr>
          <p:cNvPr id="1026" name="Picture 2" descr="http://clearwaymn.org/wp-content/uploads/2018/02/Tobacco-21-National-Map-Feb-20-2018-620x4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320" y="908050"/>
            <a:ext cx="7874000" cy="524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0797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0" y="381000"/>
            <a:ext cx="7680400" cy="907600"/>
          </a:xfrm>
        </p:spPr>
        <p:txBody>
          <a:bodyPr>
            <a:normAutofit/>
          </a:bodyPr>
          <a:lstStyle/>
          <a:p>
            <a:pPr algn="ctr"/>
            <a:r>
              <a:rPr lang="en-US" dirty="0" smtClean="0"/>
              <a:t>MN State Action</a:t>
            </a:r>
            <a:endParaRPr lang="en-US" dirty="0"/>
          </a:p>
        </p:txBody>
      </p:sp>
      <p:sp>
        <p:nvSpPr>
          <p:cNvPr id="3" name="Text Placeholder 2"/>
          <p:cNvSpPr>
            <a:spLocks noGrp="1"/>
          </p:cNvSpPr>
          <p:nvPr>
            <p:ph type="body" idx="1"/>
          </p:nvPr>
        </p:nvSpPr>
        <p:spPr>
          <a:xfrm>
            <a:off x="609600" y="1600200"/>
            <a:ext cx="4673600" cy="4086400"/>
          </a:xfrm>
        </p:spPr>
        <p:txBody>
          <a:bodyPr>
            <a:normAutofit lnSpcReduction="10000"/>
          </a:bodyPr>
          <a:lstStyle/>
          <a:p>
            <a:r>
              <a:rPr lang="en-US" dirty="0" smtClean="0"/>
              <a:t> </a:t>
            </a:r>
            <a:endParaRPr lang="en-US" dirty="0" smtClean="0"/>
          </a:p>
          <a:p>
            <a:r>
              <a:rPr lang="en-US" dirty="0" smtClean="0"/>
              <a:t>HF </a:t>
            </a:r>
            <a:r>
              <a:rPr lang="en-US" dirty="0" smtClean="0"/>
              <a:t>3532</a:t>
            </a:r>
          </a:p>
          <a:p>
            <a:pPr>
              <a:buNone/>
            </a:pPr>
            <a:r>
              <a:rPr lang="en-US" dirty="0" smtClean="0"/>
              <a:t>Introduced  March 2018</a:t>
            </a:r>
          </a:p>
          <a:p>
            <a:endParaRPr lang="en-US" sz="1600" dirty="0"/>
          </a:p>
          <a:p>
            <a:r>
              <a:rPr lang="en-US" sz="1867" dirty="0"/>
              <a:t> Rep</a:t>
            </a:r>
            <a:r>
              <a:rPr lang="en-US" sz="1867" dirty="0"/>
              <a:t>. Dario </a:t>
            </a:r>
            <a:r>
              <a:rPr lang="en-US" sz="1867" dirty="0" err="1"/>
              <a:t>Anselmo</a:t>
            </a:r>
            <a:r>
              <a:rPr lang="en-US" sz="1867" dirty="0"/>
              <a:t> (R-Edina) – Chief Author</a:t>
            </a:r>
          </a:p>
          <a:p>
            <a:r>
              <a:rPr lang="en-US" sz="1867" dirty="0"/>
              <a:t> Rep</a:t>
            </a:r>
            <a:r>
              <a:rPr lang="en-US" sz="1867" dirty="0"/>
              <a:t>. Dave Baker (R-Willmar)</a:t>
            </a:r>
          </a:p>
          <a:p>
            <a:r>
              <a:rPr lang="en-US" sz="1867" dirty="0"/>
              <a:t> Rep</a:t>
            </a:r>
            <a:r>
              <a:rPr lang="en-US" sz="1867" dirty="0"/>
              <a:t>. Keith Franke (R-St. Paul Park)</a:t>
            </a:r>
          </a:p>
          <a:p>
            <a:r>
              <a:rPr lang="en-US" sz="1867" dirty="0"/>
              <a:t> Rep. Mike Freiberg (DFL-Golden Valley)</a:t>
            </a:r>
            <a:endParaRPr lang="en-US" sz="1867" dirty="0"/>
          </a:p>
          <a:p>
            <a:r>
              <a:rPr lang="en-US" sz="1867" dirty="0"/>
              <a:t> Rep</a:t>
            </a:r>
            <a:r>
              <a:rPr lang="en-US" sz="1867" dirty="0"/>
              <a:t>. Laurie Halverson (DFL-Eagan)</a:t>
            </a:r>
          </a:p>
          <a:p>
            <a:r>
              <a:rPr lang="en-US" sz="1867" dirty="0"/>
              <a:t> Rep</a:t>
            </a:r>
            <a:r>
              <a:rPr lang="en-US" sz="1867" dirty="0"/>
              <a:t>. Mary </a:t>
            </a:r>
            <a:r>
              <a:rPr lang="en-US" sz="1867" dirty="0" err="1"/>
              <a:t>Kunesh-Podein</a:t>
            </a:r>
            <a:r>
              <a:rPr lang="en-US" sz="1867" dirty="0"/>
              <a:t> (</a:t>
            </a:r>
            <a:r>
              <a:rPr lang="en-US" sz="1867" dirty="0"/>
              <a:t>DFL-New Brighton</a:t>
            </a:r>
            <a:r>
              <a:rPr lang="en-US" sz="1867" dirty="0"/>
              <a:t>)</a:t>
            </a:r>
          </a:p>
          <a:p>
            <a:r>
              <a:rPr lang="en-US" sz="1867" dirty="0"/>
              <a:t> Rep</a:t>
            </a:r>
            <a:r>
              <a:rPr lang="en-US" sz="1867" dirty="0"/>
              <a:t>. Sandy Layman (R-Cohasset)</a:t>
            </a:r>
          </a:p>
          <a:p>
            <a:r>
              <a:rPr lang="en-US" sz="1867" dirty="0"/>
              <a:t> Rep</a:t>
            </a:r>
            <a:r>
              <a:rPr lang="en-US" sz="1867" dirty="0"/>
              <a:t>. Rena Moran (DFL-St. Paul)</a:t>
            </a:r>
          </a:p>
          <a:p>
            <a:r>
              <a:rPr lang="en-US" sz="1867" dirty="0"/>
              <a:t> Rep</a:t>
            </a:r>
            <a:r>
              <a:rPr lang="en-US" sz="1867" dirty="0"/>
              <a:t>. Mark </a:t>
            </a:r>
            <a:r>
              <a:rPr lang="en-US" sz="1867" dirty="0" err="1"/>
              <a:t>Uglem</a:t>
            </a:r>
            <a:r>
              <a:rPr lang="en-US" sz="1867" dirty="0"/>
              <a:t> (R-</a:t>
            </a:r>
            <a:r>
              <a:rPr lang="en-US" sz="1867" dirty="0" err="1"/>
              <a:t>Champlin</a:t>
            </a:r>
            <a:r>
              <a:rPr lang="en-US" sz="1867" dirty="0"/>
              <a:t>)</a:t>
            </a:r>
          </a:p>
          <a:p>
            <a:endParaRPr lang="en-US" dirty="0"/>
          </a:p>
        </p:txBody>
      </p:sp>
      <p:sp>
        <p:nvSpPr>
          <p:cNvPr id="4" name="Text Placeholder 3"/>
          <p:cNvSpPr>
            <a:spLocks noGrp="1"/>
          </p:cNvSpPr>
          <p:nvPr>
            <p:ph type="body" idx="2"/>
          </p:nvPr>
        </p:nvSpPr>
        <p:spPr>
          <a:xfrm>
            <a:off x="6096000" y="1600200"/>
            <a:ext cx="4978400" cy="4086400"/>
          </a:xfrm>
        </p:spPr>
        <p:txBody>
          <a:bodyPr/>
          <a:lstStyle/>
          <a:p>
            <a:endParaRPr lang="en-US" dirty="0" smtClean="0"/>
          </a:p>
          <a:p>
            <a:r>
              <a:rPr lang="en-US" dirty="0" smtClean="0"/>
              <a:t> </a:t>
            </a:r>
            <a:r>
              <a:rPr lang="en-US" dirty="0" smtClean="0"/>
              <a:t>SF 2370</a:t>
            </a:r>
          </a:p>
          <a:p>
            <a:pPr>
              <a:buNone/>
            </a:pPr>
            <a:r>
              <a:rPr lang="en-US" dirty="0" smtClean="0"/>
              <a:t>Introduced May 2017</a:t>
            </a:r>
          </a:p>
          <a:p>
            <a:pPr>
              <a:buNone/>
            </a:pPr>
            <a:endParaRPr lang="en-US" dirty="0" smtClean="0"/>
          </a:p>
          <a:p>
            <a:r>
              <a:rPr lang="en-US" sz="1867" dirty="0"/>
              <a:t> Sen. Carla Nelson (R-Rochester) Chief Author</a:t>
            </a:r>
          </a:p>
          <a:p>
            <a:r>
              <a:rPr lang="en-US" sz="1867" dirty="0"/>
              <a:t> Sen. Melisa </a:t>
            </a:r>
            <a:r>
              <a:rPr lang="en-US" sz="1867" dirty="0" err="1"/>
              <a:t>Franzen</a:t>
            </a:r>
            <a:r>
              <a:rPr lang="en-US" sz="1867" dirty="0"/>
              <a:t> (D- Edina)</a:t>
            </a:r>
          </a:p>
          <a:p>
            <a:r>
              <a:rPr lang="en-US" sz="1867" dirty="0"/>
              <a:t> Sen. Jeff Hayden (D- Minneapolis)</a:t>
            </a:r>
          </a:p>
          <a:p>
            <a:r>
              <a:rPr lang="en-US" sz="1867" dirty="0"/>
              <a:t> Sen. Erik Simonson  (D- Duluth) </a:t>
            </a:r>
          </a:p>
          <a:p>
            <a:endParaRPr lang="en-US" dirty="0" smtClean="0"/>
          </a:p>
          <a:p>
            <a:endParaRPr lang="en-US" dirty="0"/>
          </a:p>
        </p:txBody>
      </p:sp>
    </p:spTree>
    <p:extLst>
      <p:ext uri="{BB962C8B-B14F-4D97-AF65-F5344CB8AC3E}">
        <p14:creationId xmlns:p14="http://schemas.microsoft.com/office/powerpoint/2010/main" val="3198722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35400"/>
            <a:ext cx="3352800" cy="1219200"/>
          </a:xfrm>
        </p:spPr>
        <p:txBody>
          <a:bodyPr>
            <a:normAutofit fontScale="90000"/>
          </a:bodyPr>
          <a:lstStyle/>
          <a:p>
            <a:r>
              <a:rPr lang="en-US" sz="2933" dirty="0"/>
              <a:t>If someone can join the military at 18- shouldn’t they be able to buy tobacco?</a:t>
            </a:r>
            <a:endParaRPr lang="en-US" sz="2933" dirty="0"/>
          </a:p>
        </p:txBody>
      </p:sp>
      <p:sp>
        <p:nvSpPr>
          <p:cNvPr id="3" name="Title 1"/>
          <p:cNvSpPr txBox="1">
            <a:spLocks/>
          </p:cNvSpPr>
          <p:nvPr/>
        </p:nvSpPr>
        <p:spPr>
          <a:xfrm>
            <a:off x="892048" y="820928"/>
            <a:ext cx="2438400" cy="609600"/>
          </a:xfrm>
          <a:prstGeom prst="rect">
            <a:avLst/>
          </a:prstGeom>
          <a:noFill/>
          <a:ln>
            <a:noFill/>
          </a:ln>
        </p:spPr>
        <p:txBody>
          <a:bodyPr lIns="121900" tIns="121900" rIns="121900" bIns="121900" anchor="b" anchorCtr="0"/>
          <a:lstStyle/>
          <a:p>
            <a:pPr defTabSz="1219170">
              <a:buClr>
                <a:srgbClr val="3796BF"/>
              </a:buClr>
              <a:buSzPct val="100000"/>
              <a:defRPr/>
            </a:pPr>
            <a:r>
              <a:rPr lang="en-US" sz="3200" b="1" u="sng" kern="0" dirty="0">
                <a:solidFill>
                  <a:schemeClr val="bg2"/>
                </a:solidFill>
                <a:latin typeface="Oswald"/>
                <a:ea typeface="Oswald"/>
                <a:cs typeface="Oswald"/>
                <a:sym typeface="Oswald"/>
              </a:rPr>
              <a:t>Question</a:t>
            </a:r>
            <a:endParaRPr lang="en-US" sz="3200" b="1" u="sng" kern="0" dirty="0">
              <a:solidFill>
                <a:schemeClr val="bg2"/>
              </a:solidFill>
              <a:latin typeface="Oswald"/>
              <a:ea typeface="Oswald"/>
              <a:cs typeface="Oswald"/>
              <a:sym typeface="Oswald"/>
            </a:endParaRPr>
          </a:p>
        </p:txBody>
      </p:sp>
      <p:cxnSp>
        <p:nvCxnSpPr>
          <p:cNvPr id="5" name="Straight Connector 4"/>
          <p:cNvCxnSpPr/>
          <p:nvPr/>
        </p:nvCxnSpPr>
        <p:spPr>
          <a:xfrm>
            <a:off x="3556000" y="2514600"/>
            <a:ext cx="0" cy="2946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4399788" y="820928"/>
            <a:ext cx="2438400" cy="609600"/>
          </a:xfrm>
          <a:prstGeom prst="rect">
            <a:avLst/>
          </a:prstGeom>
          <a:noFill/>
          <a:ln>
            <a:noFill/>
          </a:ln>
        </p:spPr>
        <p:txBody>
          <a:bodyPr lIns="121900" tIns="121900" rIns="121900" bIns="121900" anchor="b" anchorCtr="0"/>
          <a:lstStyle/>
          <a:p>
            <a:pPr defTabSz="1219170">
              <a:buClr>
                <a:srgbClr val="3796BF"/>
              </a:buClr>
              <a:buSzPct val="100000"/>
              <a:defRPr/>
            </a:pPr>
            <a:r>
              <a:rPr lang="en-US" sz="3200" b="1" u="sng" kern="0" dirty="0">
                <a:solidFill>
                  <a:schemeClr val="bg2"/>
                </a:solidFill>
                <a:latin typeface="Oswald"/>
                <a:ea typeface="Oswald"/>
                <a:cs typeface="Oswald"/>
                <a:sym typeface="Oswald"/>
              </a:rPr>
              <a:t>Response</a:t>
            </a:r>
            <a:endParaRPr lang="en-US" sz="3200" b="1" u="sng" kern="0" dirty="0">
              <a:solidFill>
                <a:schemeClr val="bg2"/>
              </a:solidFill>
              <a:latin typeface="Oswald"/>
              <a:ea typeface="Oswald"/>
              <a:cs typeface="Oswald"/>
              <a:sym typeface="Oswald"/>
            </a:endParaRPr>
          </a:p>
        </p:txBody>
      </p:sp>
      <p:sp>
        <p:nvSpPr>
          <p:cNvPr id="7" name="Rectangle 6"/>
          <p:cNvSpPr/>
          <p:nvPr/>
        </p:nvSpPr>
        <p:spPr>
          <a:xfrm>
            <a:off x="3962400" y="1926336"/>
            <a:ext cx="5751576" cy="4154984"/>
          </a:xfrm>
          <a:prstGeom prst="rect">
            <a:avLst/>
          </a:prstGeom>
        </p:spPr>
        <p:txBody>
          <a:bodyPr wrap="square">
            <a:spAutoFit/>
          </a:bodyPr>
          <a:lstStyle/>
          <a:p>
            <a:pPr>
              <a:buFont typeface="Arial" pitchFamily="34" charset="0"/>
              <a:buChar char="•"/>
            </a:pPr>
            <a:r>
              <a:rPr lang="en-US" sz="2400" dirty="0">
                <a:latin typeface="Roboto Condensed" charset="0"/>
                <a:ea typeface="Roboto Condensed" charset="0"/>
              </a:rPr>
              <a:t>We want a military force that is physically ready, and tobacco use impairs that readiness. </a:t>
            </a:r>
          </a:p>
          <a:p>
            <a:pPr>
              <a:buFont typeface="Arial" pitchFamily="34" charset="0"/>
              <a:buChar char="•"/>
            </a:pPr>
            <a:endParaRPr lang="en-US" sz="2400" dirty="0">
              <a:latin typeface="Roboto Condensed" charset="0"/>
              <a:ea typeface="Roboto Condensed" charset="0"/>
            </a:endParaRPr>
          </a:p>
          <a:p>
            <a:pPr>
              <a:buFont typeface="Arial" pitchFamily="34" charset="0"/>
              <a:buChar char="•"/>
            </a:pPr>
            <a:r>
              <a:rPr lang="en-US" sz="2400" dirty="0">
                <a:latin typeface="Roboto Condensed" charset="0"/>
                <a:ea typeface="Roboto Condensed" charset="0"/>
              </a:rPr>
              <a:t>The Department of Defense and each of the armed services has a stated goal of a tobacco-free military. </a:t>
            </a:r>
          </a:p>
          <a:p>
            <a:pPr>
              <a:buFont typeface="Arial" pitchFamily="34" charset="0"/>
              <a:buChar char="•"/>
            </a:pPr>
            <a:endParaRPr lang="en-US" sz="2400" dirty="0">
              <a:latin typeface="Roboto Condensed" charset="0"/>
              <a:ea typeface="Roboto Condensed" charset="0"/>
            </a:endParaRPr>
          </a:p>
          <a:p>
            <a:pPr lvl="0">
              <a:buFont typeface="Arial" pitchFamily="34" charset="0"/>
              <a:buChar char="•"/>
            </a:pPr>
            <a:r>
              <a:rPr lang="en-US" sz="2400" dirty="0">
                <a:latin typeface="Roboto Condensed" charset="0"/>
                <a:ea typeface="Roboto Condensed" charset="0"/>
              </a:rPr>
              <a:t>There are several legal safeguards in place to protect the health and safety of our young people – e.g. the drinking age.  </a:t>
            </a:r>
            <a:endParaRPr lang="en-US" sz="2400" dirty="0">
              <a:latin typeface="Roboto Condensed" charset="0"/>
              <a:ea typeface="Roboto Condensed" charset="0"/>
            </a:endParaRPr>
          </a:p>
        </p:txBody>
      </p:sp>
      <p:sp>
        <p:nvSpPr>
          <p:cNvPr id="8" name="TextBox 7"/>
          <p:cNvSpPr txBox="1"/>
          <p:nvPr/>
        </p:nvSpPr>
        <p:spPr>
          <a:xfrm>
            <a:off x="0" y="6519445"/>
            <a:ext cx="11074400" cy="307777"/>
          </a:xfrm>
          <a:prstGeom prst="rect">
            <a:avLst/>
          </a:prstGeom>
          <a:noFill/>
        </p:spPr>
        <p:txBody>
          <a:bodyPr wrap="square" rtlCol="0">
            <a:spAutoFit/>
          </a:bodyPr>
          <a:lstStyle/>
          <a:p>
            <a:r>
              <a:rPr lang="en-US" sz="1400" dirty="0"/>
              <a:t>Source: National Academy of Medicine, Combating Tobacco in Military and Veteran Populations, 2009.</a:t>
            </a:r>
          </a:p>
        </p:txBody>
      </p:sp>
    </p:spTree>
    <p:extLst>
      <p:ext uri="{BB962C8B-B14F-4D97-AF65-F5344CB8AC3E}">
        <p14:creationId xmlns:p14="http://schemas.microsoft.com/office/powerpoint/2010/main" val="30544553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29000"/>
            <a:ext cx="3251200" cy="1216152"/>
          </a:xfrm>
        </p:spPr>
        <p:txBody>
          <a:bodyPr>
            <a:normAutofit fontScale="90000"/>
          </a:bodyPr>
          <a:lstStyle/>
          <a:p>
            <a:r>
              <a:rPr lang="en-US" sz="2933" dirty="0"/>
              <a:t>Won’t youth find ways to get tobacco regardless of what we do?</a:t>
            </a:r>
            <a:endParaRPr lang="en-US" sz="2933" dirty="0"/>
          </a:p>
        </p:txBody>
      </p:sp>
      <p:sp>
        <p:nvSpPr>
          <p:cNvPr id="3" name="Title 1"/>
          <p:cNvSpPr txBox="1">
            <a:spLocks/>
          </p:cNvSpPr>
          <p:nvPr/>
        </p:nvSpPr>
        <p:spPr>
          <a:xfrm>
            <a:off x="535432" y="1033272"/>
            <a:ext cx="2336800" cy="609600"/>
          </a:xfrm>
          <a:prstGeom prst="rect">
            <a:avLst/>
          </a:prstGeom>
          <a:noFill/>
          <a:ln>
            <a:noFill/>
          </a:ln>
        </p:spPr>
        <p:txBody>
          <a:bodyPr lIns="121900" tIns="121900" rIns="121900" bIns="121900" anchor="b" anchorCtr="0"/>
          <a:lstStyle/>
          <a:p>
            <a:pPr defTabSz="1219170">
              <a:buClr>
                <a:srgbClr val="3796BF"/>
              </a:buClr>
              <a:buSzPct val="100000"/>
              <a:defRPr/>
            </a:pPr>
            <a:r>
              <a:rPr lang="en-US" sz="3200" b="1" u="sng" kern="0" dirty="0">
                <a:solidFill>
                  <a:schemeClr val="bg2"/>
                </a:solidFill>
                <a:latin typeface="Oswald"/>
                <a:ea typeface="Oswald"/>
                <a:cs typeface="Oswald"/>
                <a:sym typeface="Oswald"/>
              </a:rPr>
              <a:t>Question</a:t>
            </a:r>
            <a:endParaRPr lang="en-US" sz="3200" b="1" u="sng" kern="0" dirty="0">
              <a:solidFill>
                <a:schemeClr val="bg2"/>
              </a:solidFill>
              <a:latin typeface="Oswald"/>
              <a:ea typeface="Oswald"/>
              <a:cs typeface="Oswald"/>
              <a:sym typeface="Oswald"/>
            </a:endParaRPr>
          </a:p>
        </p:txBody>
      </p:sp>
      <p:cxnSp>
        <p:nvCxnSpPr>
          <p:cNvPr id="5" name="Straight Connector 4"/>
          <p:cNvCxnSpPr/>
          <p:nvPr/>
        </p:nvCxnSpPr>
        <p:spPr>
          <a:xfrm>
            <a:off x="3556000" y="2514600"/>
            <a:ext cx="0" cy="2946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4061968" y="1033272"/>
            <a:ext cx="2438400" cy="609600"/>
          </a:xfrm>
          <a:prstGeom prst="rect">
            <a:avLst/>
          </a:prstGeom>
          <a:noFill/>
          <a:ln>
            <a:noFill/>
          </a:ln>
        </p:spPr>
        <p:txBody>
          <a:bodyPr lIns="121900" tIns="121900" rIns="121900" bIns="121900" anchor="b" anchorCtr="0"/>
          <a:lstStyle/>
          <a:p>
            <a:pPr defTabSz="1219170">
              <a:buClr>
                <a:srgbClr val="3796BF"/>
              </a:buClr>
              <a:buSzPct val="100000"/>
              <a:defRPr/>
            </a:pPr>
            <a:r>
              <a:rPr lang="en-US" sz="3200" b="1" u="sng" kern="0" dirty="0">
                <a:solidFill>
                  <a:schemeClr val="bg2"/>
                </a:solidFill>
                <a:latin typeface="Oswald"/>
                <a:ea typeface="Oswald"/>
                <a:cs typeface="Oswald"/>
                <a:sym typeface="Oswald"/>
              </a:rPr>
              <a:t>Response</a:t>
            </a:r>
            <a:endParaRPr lang="en-US" sz="3200" b="1" u="sng" kern="0" dirty="0">
              <a:solidFill>
                <a:schemeClr val="bg2"/>
              </a:solidFill>
              <a:latin typeface="Oswald"/>
              <a:ea typeface="Oswald"/>
              <a:cs typeface="Oswald"/>
              <a:sym typeface="Oswald"/>
            </a:endParaRPr>
          </a:p>
        </p:txBody>
      </p:sp>
      <p:sp>
        <p:nvSpPr>
          <p:cNvPr id="7" name="Rectangle 6"/>
          <p:cNvSpPr/>
          <p:nvPr/>
        </p:nvSpPr>
        <p:spPr>
          <a:xfrm>
            <a:off x="3759200" y="2413000"/>
            <a:ext cx="6197600" cy="3046988"/>
          </a:xfrm>
          <a:prstGeom prst="rect">
            <a:avLst/>
          </a:prstGeom>
        </p:spPr>
        <p:txBody>
          <a:bodyPr wrap="square">
            <a:spAutoFit/>
          </a:bodyPr>
          <a:lstStyle/>
          <a:p>
            <a:pPr>
              <a:buFont typeface="Arial" pitchFamily="34" charset="0"/>
              <a:buChar char="•"/>
            </a:pPr>
            <a:r>
              <a:rPr lang="en-US" sz="2400" dirty="0">
                <a:latin typeface="Roboto Condensed" charset="0"/>
                <a:ea typeface="Roboto Condensed" charset="0"/>
              </a:rPr>
              <a:t>Tobacco 21 makes it more difficult for youth to get tobacco from social sources.</a:t>
            </a:r>
          </a:p>
          <a:p>
            <a:pPr>
              <a:buFont typeface="Arial" pitchFamily="34" charset="0"/>
              <a:buChar char="•"/>
            </a:pPr>
            <a:endParaRPr lang="en-US" sz="2400" dirty="0">
              <a:latin typeface="Roboto Condensed" charset="0"/>
              <a:ea typeface="Roboto Condensed" charset="0"/>
            </a:endParaRPr>
          </a:p>
          <a:p>
            <a:pPr>
              <a:buFont typeface="Arial" pitchFamily="34" charset="0"/>
              <a:buChar char="•"/>
            </a:pPr>
            <a:r>
              <a:rPr lang="en-US" sz="2400" dirty="0">
                <a:latin typeface="Roboto Condensed" charset="0"/>
                <a:ea typeface="Roboto Condensed" charset="0"/>
              </a:rPr>
              <a:t>75% of smokers ages 15-17 get tobacco from social sources.</a:t>
            </a:r>
          </a:p>
          <a:p>
            <a:pPr>
              <a:buFont typeface="Arial" pitchFamily="34" charset="0"/>
              <a:buChar char="•"/>
            </a:pPr>
            <a:endParaRPr lang="en-US" sz="2400" dirty="0">
              <a:latin typeface="Roboto Condensed" charset="0"/>
              <a:ea typeface="Roboto Condensed" charset="0"/>
            </a:endParaRPr>
          </a:p>
          <a:p>
            <a:pPr>
              <a:buFont typeface="Arial" pitchFamily="34" charset="0"/>
              <a:buChar char="•"/>
            </a:pPr>
            <a:r>
              <a:rPr lang="en-US" sz="2400" dirty="0">
                <a:latin typeface="Roboto Condensed" charset="0"/>
                <a:ea typeface="Roboto Condensed" charset="0"/>
              </a:rPr>
              <a:t>High school students are less likely to be around a 21-year-old than an 18-year-old.</a:t>
            </a:r>
          </a:p>
        </p:txBody>
      </p:sp>
      <p:sp>
        <p:nvSpPr>
          <p:cNvPr id="10" name="TextBox 9"/>
          <p:cNvSpPr txBox="1"/>
          <p:nvPr/>
        </p:nvSpPr>
        <p:spPr>
          <a:xfrm>
            <a:off x="0" y="6088559"/>
            <a:ext cx="12090400" cy="738664"/>
          </a:xfrm>
          <a:prstGeom prst="rect">
            <a:avLst/>
          </a:prstGeom>
          <a:noFill/>
        </p:spPr>
        <p:txBody>
          <a:bodyPr wrap="square" rtlCol="0">
            <a:spAutoFit/>
          </a:bodyPr>
          <a:lstStyle/>
          <a:p>
            <a:r>
              <a:rPr lang="en-US" sz="1400" dirty="0"/>
              <a:t>Sources: </a:t>
            </a:r>
          </a:p>
          <a:p>
            <a:r>
              <a:rPr lang="en-US" sz="1400" dirty="0"/>
              <a:t>PATH Study, 2016</a:t>
            </a:r>
          </a:p>
          <a:p>
            <a:r>
              <a:rPr lang="en-US" sz="1400" dirty="0"/>
              <a:t>Ahmad, S 2005</a:t>
            </a:r>
          </a:p>
        </p:txBody>
      </p:sp>
    </p:spTree>
    <p:extLst>
      <p:ext uri="{BB962C8B-B14F-4D97-AF65-F5344CB8AC3E}">
        <p14:creationId xmlns:p14="http://schemas.microsoft.com/office/powerpoint/2010/main" val="17605731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60400" y="990600"/>
            <a:ext cx="2336800" cy="609600"/>
          </a:xfrm>
          <a:prstGeom prst="rect">
            <a:avLst/>
          </a:prstGeom>
          <a:noFill/>
          <a:ln>
            <a:noFill/>
          </a:ln>
        </p:spPr>
        <p:txBody>
          <a:bodyPr lIns="121900" tIns="121900" rIns="121900" bIns="121900" anchor="b" anchorCtr="0"/>
          <a:lstStyle/>
          <a:p>
            <a:pPr defTabSz="1219170">
              <a:buClr>
                <a:srgbClr val="3796BF"/>
              </a:buClr>
              <a:buSzPct val="100000"/>
              <a:defRPr/>
            </a:pPr>
            <a:r>
              <a:rPr lang="en-US" sz="3200" b="1" u="sng" kern="0" dirty="0">
                <a:solidFill>
                  <a:schemeClr val="bg2"/>
                </a:solidFill>
                <a:latin typeface="Oswald"/>
                <a:ea typeface="Oswald"/>
                <a:cs typeface="Oswald"/>
                <a:sym typeface="Oswald"/>
              </a:rPr>
              <a:t>Question</a:t>
            </a:r>
            <a:endParaRPr lang="en-US" sz="3200" b="1" u="sng" kern="0" dirty="0">
              <a:solidFill>
                <a:schemeClr val="bg2"/>
              </a:solidFill>
              <a:latin typeface="Oswald"/>
              <a:ea typeface="Oswald"/>
              <a:cs typeface="Oswald"/>
              <a:sym typeface="Oswald"/>
            </a:endParaRPr>
          </a:p>
        </p:txBody>
      </p:sp>
      <p:cxnSp>
        <p:nvCxnSpPr>
          <p:cNvPr id="5" name="Straight Connector 4"/>
          <p:cNvCxnSpPr/>
          <p:nvPr/>
        </p:nvCxnSpPr>
        <p:spPr>
          <a:xfrm>
            <a:off x="3556000" y="2514600"/>
            <a:ext cx="0" cy="2946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3962400" y="990600"/>
            <a:ext cx="2438400" cy="609600"/>
          </a:xfrm>
          <a:prstGeom prst="rect">
            <a:avLst/>
          </a:prstGeom>
          <a:noFill/>
          <a:ln>
            <a:noFill/>
          </a:ln>
        </p:spPr>
        <p:txBody>
          <a:bodyPr lIns="121900" tIns="121900" rIns="121900" bIns="121900" anchor="b" anchorCtr="0"/>
          <a:lstStyle/>
          <a:p>
            <a:pPr defTabSz="1219170">
              <a:buClr>
                <a:srgbClr val="3796BF"/>
              </a:buClr>
              <a:buSzPct val="100000"/>
              <a:defRPr/>
            </a:pPr>
            <a:r>
              <a:rPr lang="en-US" sz="3200" b="1" u="sng" kern="0" dirty="0">
                <a:solidFill>
                  <a:schemeClr val="bg2"/>
                </a:solidFill>
                <a:latin typeface="Oswald"/>
                <a:ea typeface="Oswald"/>
                <a:cs typeface="Oswald"/>
                <a:sym typeface="Oswald"/>
              </a:rPr>
              <a:t>Response</a:t>
            </a:r>
            <a:endParaRPr lang="en-US" sz="3200" b="1" u="sng" kern="0" dirty="0">
              <a:solidFill>
                <a:schemeClr val="bg2"/>
              </a:solidFill>
              <a:latin typeface="Oswald"/>
              <a:ea typeface="Oswald"/>
              <a:cs typeface="Oswald"/>
              <a:sym typeface="Oswald"/>
            </a:endParaRPr>
          </a:p>
        </p:txBody>
      </p:sp>
      <p:sp>
        <p:nvSpPr>
          <p:cNvPr id="9" name="Title 1"/>
          <p:cNvSpPr>
            <a:spLocks noGrp="1"/>
          </p:cNvSpPr>
          <p:nvPr>
            <p:ph type="title"/>
          </p:nvPr>
        </p:nvSpPr>
        <p:spPr>
          <a:xfrm>
            <a:off x="406400" y="2921000"/>
            <a:ext cx="2844800" cy="1219200"/>
          </a:xfrm>
        </p:spPr>
        <p:txBody>
          <a:bodyPr>
            <a:normAutofit/>
          </a:bodyPr>
          <a:lstStyle/>
          <a:p>
            <a:r>
              <a:rPr lang="en-US" sz="2933" dirty="0"/>
              <a:t>Will Tobacco 21 hurt retailers?</a:t>
            </a:r>
            <a:endParaRPr lang="en-US" sz="2933" dirty="0"/>
          </a:p>
        </p:txBody>
      </p:sp>
      <p:sp>
        <p:nvSpPr>
          <p:cNvPr id="11" name="Rectangle 10"/>
          <p:cNvSpPr/>
          <p:nvPr/>
        </p:nvSpPr>
        <p:spPr>
          <a:xfrm>
            <a:off x="3759200" y="1701801"/>
            <a:ext cx="6705600" cy="3785652"/>
          </a:xfrm>
          <a:prstGeom prst="rect">
            <a:avLst/>
          </a:prstGeom>
        </p:spPr>
        <p:txBody>
          <a:bodyPr wrap="square">
            <a:spAutoFit/>
          </a:bodyPr>
          <a:lstStyle/>
          <a:p>
            <a:pPr>
              <a:buFont typeface="Arial" pitchFamily="34" charset="0"/>
              <a:buChar char="•"/>
            </a:pPr>
            <a:r>
              <a:rPr lang="en-US" sz="2400" dirty="0">
                <a:latin typeface="Roboto Condensed" charset="0"/>
                <a:ea typeface="Roboto Condensed" charset="0"/>
              </a:rPr>
              <a:t>18-20-year-olds make up roughly 2-4% of the tobacco market but provide tobacco to majority of underage smokers.</a:t>
            </a:r>
          </a:p>
          <a:p>
            <a:pPr>
              <a:buFont typeface="Arial" pitchFamily="34" charset="0"/>
              <a:buChar char="•"/>
            </a:pPr>
            <a:endParaRPr lang="en-US" sz="2400" dirty="0">
              <a:latin typeface="Roboto Condensed" charset="0"/>
              <a:ea typeface="Roboto Condensed" charset="0"/>
            </a:endParaRPr>
          </a:p>
          <a:p>
            <a:pPr>
              <a:buFont typeface="Arial" pitchFamily="34" charset="0"/>
              <a:buChar char="•"/>
            </a:pPr>
            <a:r>
              <a:rPr lang="en-US" sz="2400" dirty="0">
                <a:latin typeface="Roboto Condensed" charset="0"/>
                <a:ea typeface="Roboto Condensed" charset="0"/>
              </a:rPr>
              <a:t>Retailers sell many non-addictive, non-disease causing products that could offset any losses.</a:t>
            </a:r>
          </a:p>
          <a:p>
            <a:pPr>
              <a:buFont typeface="Arial" pitchFamily="34" charset="0"/>
              <a:buChar char="•"/>
            </a:pPr>
            <a:endParaRPr lang="en-US" sz="2400" dirty="0">
              <a:latin typeface="Roboto Condensed" charset="0"/>
              <a:ea typeface="Roboto Condensed" charset="0"/>
            </a:endParaRPr>
          </a:p>
          <a:p>
            <a:pPr>
              <a:buFont typeface="Arial" pitchFamily="34" charset="0"/>
              <a:buChar char="•"/>
            </a:pPr>
            <a:r>
              <a:rPr lang="en-US" sz="2400" dirty="0">
                <a:latin typeface="Roboto Condensed" charset="0"/>
                <a:ea typeface="Roboto Condensed" charset="0"/>
              </a:rPr>
              <a:t>The health benefit of saving kids from a lifetime of addiction and disease outweighs retailers having to adjust to a decline in sales. </a:t>
            </a:r>
          </a:p>
        </p:txBody>
      </p:sp>
      <p:sp>
        <p:nvSpPr>
          <p:cNvPr id="12" name="TextBox 11"/>
          <p:cNvSpPr txBox="1"/>
          <p:nvPr/>
        </p:nvSpPr>
        <p:spPr>
          <a:xfrm>
            <a:off x="0" y="6519446"/>
            <a:ext cx="11988800" cy="307777"/>
          </a:xfrm>
          <a:prstGeom prst="rect">
            <a:avLst/>
          </a:prstGeom>
          <a:noFill/>
        </p:spPr>
        <p:txBody>
          <a:bodyPr wrap="square" rtlCol="0">
            <a:spAutoFit/>
          </a:bodyPr>
          <a:lstStyle/>
          <a:p>
            <a:r>
              <a:rPr lang="en-US" sz="1400" dirty="0"/>
              <a:t>Source: </a:t>
            </a:r>
            <a:r>
              <a:rPr lang="en-US" sz="1400" dirty="0" err="1"/>
              <a:t>Winickoff</a:t>
            </a:r>
            <a:r>
              <a:rPr lang="en-US" sz="1400" dirty="0"/>
              <a:t> et. al. 2014.  </a:t>
            </a:r>
            <a:endParaRPr lang="en-US" sz="1400" dirty="0"/>
          </a:p>
        </p:txBody>
      </p:sp>
    </p:spTree>
    <p:extLst>
      <p:ext uri="{BB962C8B-B14F-4D97-AF65-F5344CB8AC3E}">
        <p14:creationId xmlns:p14="http://schemas.microsoft.com/office/powerpoint/2010/main" val="27519984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60400" y="1063752"/>
            <a:ext cx="2336800" cy="609600"/>
          </a:xfrm>
          <a:prstGeom prst="rect">
            <a:avLst/>
          </a:prstGeom>
          <a:noFill/>
          <a:ln>
            <a:noFill/>
          </a:ln>
        </p:spPr>
        <p:txBody>
          <a:bodyPr lIns="121900" tIns="121900" rIns="121900" bIns="121900" anchor="b" anchorCtr="0"/>
          <a:lstStyle/>
          <a:p>
            <a:pPr defTabSz="1219170">
              <a:buClr>
                <a:srgbClr val="3796BF"/>
              </a:buClr>
              <a:buSzPct val="100000"/>
              <a:defRPr/>
            </a:pPr>
            <a:r>
              <a:rPr lang="en-US" sz="3200" b="1" u="sng" kern="0" dirty="0">
                <a:solidFill>
                  <a:schemeClr val="bg2"/>
                </a:solidFill>
                <a:latin typeface="Oswald"/>
                <a:ea typeface="Oswald"/>
                <a:cs typeface="Oswald"/>
                <a:sym typeface="Oswald"/>
              </a:rPr>
              <a:t>Question</a:t>
            </a:r>
            <a:endParaRPr lang="en-US" sz="3200" b="1" u="sng" kern="0" dirty="0">
              <a:solidFill>
                <a:schemeClr val="bg2"/>
              </a:solidFill>
              <a:latin typeface="Oswald"/>
              <a:ea typeface="Oswald"/>
              <a:cs typeface="Oswald"/>
              <a:sym typeface="Oswald"/>
            </a:endParaRPr>
          </a:p>
        </p:txBody>
      </p:sp>
      <p:cxnSp>
        <p:nvCxnSpPr>
          <p:cNvPr id="5" name="Straight Connector 4"/>
          <p:cNvCxnSpPr/>
          <p:nvPr/>
        </p:nvCxnSpPr>
        <p:spPr>
          <a:xfrm>
            <a:off x="3556000" y="2514600"/>
            <a:ext cx="0" cy="2946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3971544" y="1063752"/>
            <a:ext cx="2438400" cy="609600"/>
          </a:xfrm>
          <a:prstGeom prst="rect">
            <a:avLst/>
          </a:prstGeom>
          <a:noFill/>
          <a:ln>
            <a:noFill/>
          </a:ln>
        </p:spPr>
        <p:txBody>
          <a:bodyPr lIns="121900" tIns="121900" rIns="121900" bIns="121900" anchor="b" anchorCtr="0"/>
          <a:lstStyle/>
          <a:p>
            <a:pPr defTabSz="1219170">
              <a:buClr>
                <a:srgbClr val="3796BF"/>
              </a:buClr>
              <a:buSzPct val="100000"/>
              <a:defRPr/>
            </a:pPr>
            <a:r>
              <a:rPr lang="en-US" sz="3200" b="1" u="sng" kern="0" dirty="0">
                <a:solidFill>
                  <a:schemeClr val="bg2"/>
                </a:solidFill>
                <a:latin typeface="Oswald"/>
                <a:ea typeface="Oswald"/>
                <a:cs typeface="Oswald"/>
                <a:sym typeface="Oswald"/>
              </a:rPr>
              <a:t>Response</a:t>
            </a:r>
            <a:endParaRPr lang="en-US" sz="3200" b="1" u="sng" kern="0" dirty="0">
              <a:solidFill>
                <a:schemeClr val="bg2"/>
              </a:solidFill>
              <a:latin typeface="Oswald"/>
              <a:ea typeface="Oswald"/>
              <a:cs typeface="Oswald"/>
              <a:sym typeface="Oswald"/>
            </a:endParaRPr>
          </a:p>
        </p:txBody>
      </p:sp>
      <p:sp>
        <p:nvSpPr>
          <p:cNvPr id="9" name="Title 1"/>
          <p:cNvSpPr>
            <a:spLocks noGrp="1"/>
          </p:cNvSpPr>
          <p:nvPr>
            <p:ph type="title"/>
          </p:nvPr>
        </p:nvSpPr>
        <p:spPr>
          <a:xfrm>
            <a:off x="406400" y="3835400"/>
            <a:ext cx="2844800" cy="1219200"/>
          </a:xfrm>
        </p:spPr>
        <p:txBody>
          <a:bodyPr>
            <a:normAutofit fontScale="90000"/>
          </a:bodyPr>
          <a:lstStyle/>
          <a:p>
            <a:r>
              <a:rPr lang="en-US" sz="2933" dirty="0"/>
              <a:t>Why should e-cigarettes be included in Tobacco 21 policies?</a:t>
            </a:r>
            <a:endParaRPr lang="en-US" sz="2933" dirty="0"/>
          </a:p>
        </p:txBody>
      </p:sp>
      <p:sp>
        <p:nvSpPr>
          <p:cNvPr id="11" name="Rectangle 10"/>
          <p:cNvSpPr/>
          <p:nvPr/>
        </p:nvSpPr>
        <p:spPr>
          <a:xfrm>
            <a:off x="3657600" y="2413001"/>
            <a:ext cx="6705600" cy="3416320"/>
          </a:xfrm>
          <a:prstGeom prst="rect">
            <a:avLst/>
          </a:prstGeom>
        </p:spPr>
        <p:txBody>
          <a:bodyPr wrap="square">
            <a:spAutoFit/>
          </a:bodyPr>
          <a:lstStyle/>
          <a:p>
            <a:pPr>
              <a:buFont typeface="Arial" pitchFamily="34" charset="0"/>
              <a:buChar char="•"/>
            </a:pPr>
            <a:r>
              <a:rPr lang="en-US" sz="2400" dirty="0">
                <a:latin typeface="Roboto Condensed" charset="0"/>
                <a:ea typeface="Roboto Condensed" charset="0"/>
              </a:rPr>
              <a:t>E-cigarettes are considered tobacco products in federal and state law.</a:t>
            </a:r>
          </a:p>
          <a:p>
            <a:endParaRPr lang="en-US" sz="1200" dirty="0">
              <a:latin typeface="Roboto Condensed" charset="0"/>
              <a:ea typeface="Roboto Condensed" charset="0"/>
            </a:endParaRPr>
          </a:p>
          <a:p>
            <a:pPr>
              <a:buFont typeface="Arial" pitchFamily="34" charset="0"/>
              <a:buChar char="•"/>
            </a:pPr>
            <a:r>
              <a:rPr lang="en-US" sz="2400" dirty="0">
                <a:latin typeface="Roboto Condensed" charset="0"/>
                <a:ea typeface="Roboto Condensed" charset="0"/>
              </a:rPr>
              <a:t>E-cigarettes are not proven to be better for quitting smoking than existing treatments and the FDA has not approved them as quitting aids</a:t>
            </a:r>
            <a:r>
              <a:rPr lang="en-US" sz="2400" dirty="0">
                <a:latin typeface="Roboto Condensed" charset="0"/>
                <a:ea typeface="Roboto Condensed" charset="0"/>
              </a:rPr>
              <a:t>.</a:t>
            </a:r>
          </a:p>
          <a:p>
            <a:endParaRPr lang="en-US" sz="1200" dirty="0">
              <a:latin typeface="Roboto Condensed" charset="0"/>
              <a:ea typeface="Roboto Condensed" charset="0"/>
            </a:endParaRPr>
          </a:p>
          <a:p>
            <a:pPr>
              <a:buFont typeface="Arial" pitchFamily="34" charset="0"/>
              <a:buChar char="•"/>
            </a:pPr>
            <a:r>
              <a:rPr lang="en-US" sz="2400" dirty="0">
                <a:latin typeface="Roboto Condensed" charset="0"/>
                <a:ea typeface="Roboto Condensed" charset="0"/>
              </a:rPr>
              <a:t>With smoking rates falling, e-cigarettes are a way for the tobacco industry to keep hooking the next generation on their products.</a:t>
            </a:r>
          </a:p>
        </p:txBody>
      </p:sp>
      <p:sp>
        <p:nvSpPr>
          <p:cNvPr id="8" name="TextBox 7"/>
          <p:cNvSpPr txBox="1"/>
          <p:nvPr/>
        </p:nvSpPr>
        <p:spPr>
          <a:xfrm>
            <a:off x="0" y="6088559"/>
            <a:ext cx="11988800" cy="954107"/>
          </a:xfrm>
          <a:prstGeom prst="rect">
            <a:avLst/>
          </a:prstGeom>
          <a:noFill/>
        </p:spPr>
        <p:txBody>
          <a:bodyPr wrap="square" rtlCol="0">
            <a:spAutoFit/>
          </a:bodyPr>
          <a:lstStyle/>
          <a:p>
            <a:r>
              <a:rPr lang="en-US" sz="1400" dirty="0"/>
              <a:t>Source: U.S. Surgeon General 2012</a:t>
            </a:r>
          </a:p>
          <a:p>
            <a:r>
              <a:rPr lang="en-US" sz="1400" dirty="0" err="1"/>
              <a:t>Vickerman</a:t>
            </a:r>
            <a:r>
              <a:rPr lang="en-US" sz="1400" dirty="0"/>
              <a:t> et. al. 2013.</a:t>
            </a:r>
          </a:p>
          <a:p>
            <a:r>
              <a:rPr lang="en-US" sz="1400" dirty="0" err="1"/>
              <a:t>Popova</a:t>
            </a:r>
            <a:r>
              <a:rPr lang="en-US" sz="1400" dirty="0"/>
              <a:t> &amp; Ling. 2013.</a:t>
            </a:r>
          </a:p>
          <a:p>
            <a:r>
              <a:rPr lang="en-US" sz="1400" dirty="0"/>
              <a:t>  </a:t>
            </a:r>
            <a:endParaRPr lang="en-US" sz="1400" dirty="0"/>
          </a:p>
        </p:txBody>
      </p:sp>
    </p:spTree>
    <p:extLst>
      <p:ext uri="{BB962C8B-B14F-4D97-AF65-F5344CB8AC3E}">
        <p14:creationId xmlns:p14="http://schemas.microsoft.com/office/powerpoint/2010/main" val="34279415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1072896"/>
            <a:ext cx="2438400" cy="609600"/>
          </a:xfrm>
          <a:prstGeom prst="rect">
            <a:avLst/>
          </a:prstGeom>
          <a:noFill/>
          <a:ln>
            <a:noFill/>
          </a:ln>
        </p:spPr>
        <p:txBody>
          <a:bodyPr lIns="121900" tIns="121900" rIns="121900" bIns="121900" anchor="b" anchorCtr="0"/>
          <a:lstStyle/>
          <a:p>
            <a:pPr defTabSz="1219170">
              <a:buClr>
                <a:srgbClr val="3796BF"/>
              </a:buClr>
              <a:buSzPct val="100000"/>
              <a:defRPr/>
            </a:pPr>
            <a:r>
              <a:rPr lang="en-US" sz="3200" b="1" u="sng" kern="0" dirty="0">
                <a:solidFill>
                  <a:schemeClr val="bg2"/>
                </a:solidFill>
                <a:latin typeface="Oswald"/>
                <a:ea typeface="Oswald"/>
                <a:cs typeface="Oswald"/>
                <a:sym typeface="Oswald"/>
              </a:rPr>
              <a:t>Question</a:t>
            </a:r>
            <a:endParaRPr lang="en-US" sz="3200" b="1" u="sng" kern="0" dirty="0">
              <a:solidFill>
                <a:schemeClr val="bg2"/>
              </a:solidFill>
              <a:latin typeface="Oswald"/>
              <a:ea typeface="Oswald"/>
              <a:cs typeface="Oswald"/>
              <a:sym typeface="Oswald"/>
            </a:endParaRPr>
          </a:p>
        </p:txBody>
      </p:sp>
      <p:cxnSp>
        <p:nvCxnSpPr>
          <p:cNvPr id="5" name="Straight Connector 4"/>
          <p:cNvCxnSpPr/>
          <p:nvPr/>
        </p:nvCxnSpPr>
        <p:spPr>
          <a:xfrm>
            <a:off x="3556000" y="2514600"/>
            <a:ext cx="0" cy="2946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3997960" y="1072896"/>
            <a:ext cx="2438400" cy="609600"/>
          </a:xfrm>
          <a:prstGeom prst="rect">
            <a:avLst/>
          </a:prstGeom>
          <a:noFill/>
          <a:ln>
            <a:noFill/>
          </a:ln>
        </p:spPr>
        <p:txBody>
          <a:bodyPr lIns="121900" tIns="121900" rIns="121900" bIns="121900" anchor="b" anchorCtr="0"/>
          <a:lstStyle/>
          <a:p>
            <a:pPr defTabSz="1219170">
              <a:buClr>
                <a:srgbClr val="3796BF"/>
              </a:buClr>
              <a:buSzPct val="100000"/>
              <a:defRPr/>
            </a:pPr>
            <a:r>
              <a:rPr lang="en-US" sz="3200" b="1" u="sng" kern="0" dirty="0">
                <a:solidFill>
                  <a:schemeClr val="bg2"/>
                </a:solidFill>
                <a:latin typeface="Oswald"/>
                <a:ea typeface="Oswald"/>
                <a:cs typeface="Oswald"/>
                <a:sym typeface="Oswald"/>
              </a:rPr>
              <a:t>Response</a:t>
            </a:r>
            <a:endParaRPr lang="en-US" sz="3200" b="1" u="sng" kern="0" dirty="0">
              <a:solidFill>
                <a:schemeClr val="bg2"/>
              </a:solidFill>
              <a:latin typeface="Oswald"/>
              <a:ea typeface="Oswald"/>
              <a:cs typeface="Oswald"/>
              <a:sym typeface="Oswald"/>
            </a:endParaRPr>
          </a:p>
        </p:txBody>
      </p:sp>
      <p:sp>
        <p:nvSpPr>
          <p:cNvPr id="9" name="Title 1"/>
          <p:cNvSpPr>
            <a:spLocks noGrp="1"/>
          </p:cNvSpPr>
          <p:nvPr>
            <p:ph type="title"/>
          </p:nvPr>
        </p:nvSpPr>
        <p:spPr>
          <a:xfrm>
            <a:off x="406400" y="4241800"/>
            <a:ext cx="2844800" cy="1219200"/>
          </a:xfrm>
        </p:spPr>
        <p:txBody>
          <a:bodyPr>
            <a:normAutofit fontScale="90000"/>
          </a:bodyPr>
          <a:lstStyle/>
          <a:p>
            <a:r>
              <a:rPr lang="en-US" sz="2933" dirty="0"/>
              <a:t>Couldn’t Tobacco 21 be used to target youth and communities of color?</a:t>
            </a:r>
            <a:endParaRPr lang="en-US" sz="2933" dirty="0"/>
          </a:p>
        </p:txBody>
      </p:sp>
      <p:sp>
        <p:nvSpPr>
          <p:cNvPr id="11" name="Rectangle 10"/>
          <p:cNvSpPr/>
          <p:nvPr/>
        </p:nvSpPr>
        <p:spPr>
          <a:xfrm>
            <a:off x="3759200" y="2717800"/>
            <a:ext cx="5689600" cy="2677656"/>
          </a:xfrm>
          <a:prstGeom prst="rect">
            <a:avLst/>
          </a:prstGeom>
        </p:spPr>
        <p:txBody>
          <a:bodyPr wrap="square">
            <a:spAutoFit/>
          </a:bodyPr>
          <a:lstStyle/>
          <a:p>
            <a:pPr>
              <a:buFont typeface="Arial" pitchFamily="34" charset="0"/>
              <a:buChar char="•"/>
            </a:pPr>
            <a:r>
              <a:rPr lang="en-US" sz="2400" dirty="0">
                <a:latin typeface="Roboto Condensed" charset="0"/>
                <a:ea typeface="Roboto Condensed" charset="0"/>
              </a:rPr>
              <a:t>The focus is on the seller- not the youth</a:t>
            </a:r>
          </a:p>
          <a:p>
            <a:pPr>
              <a:buFont typeface="Arial" pitchFamily="34" charset="0"/>
              <a:buChar char="•"/>
            </a:pPr>
            <a:endParaRPr lang="en-US" sz="2400" dirty="0">
              <a:latin typeface="Roboto Condensed" charset="0"/>
              <a:ea typeface="Roboto Condensed" charset="0"/>
            </a:endParaRPr>
          </a:p>
          <a:p>
            <a:pPr>
              <a:buFont typeface="Arial" pitchFamily="34" charset="0"/>
              <a:buChar char="•"/>
            </a:pPr>
            <a:r>
              <a:rPr lang="en-US" sz="2400" dirty="0">
                <a:latin typeface="Roboto Condensed" charset="0"/>
                <a:ea typeface="Roboto Condensed" charset="0"/>
              </a:rPr>
              <a:t>PUP = Purchase / Use / Possession</a:t>
            </a:r>
          </a:p>
          <a:p>
            <a:pPr>
              <a:buFont typeface="Arial" pitchFamily="34" charset="0"/>
              <a:buChar char="•"/>
            </a:pPr>
            <a:endParaRPr lang="en-US" sz="2400" dirty="0">
              <a:latin typeface="Roboto Condensed" charset="0"/>
              <a:ea typeface="Roboto Condensed" charset="0"/>
            </a:endParaRPr>
          </a:p>
          <a:p>
            <a:pPr>
              <a:buFont typeface="Arial" pitchFamily="34" charset="0"/>
              <a:buChar char="•"/>
            </a:pPr>
            <a:r>
              <a:rPr lang="en-US" sz="2400" dirty="0">
                <a:latin typeface="Roboto Condensed" charset="0"/>
                <a:ea typeface="Roboto Condensed" charset="0"/>
              </a:rPr>
              <a:t>National health leaders will only support Tobacco 21 policies that remove PUP penalties</a:t>
            </a:r>
          </a:p>
        </p:txBody>
      </p:sp>
    </p:spTree>
    <p:extLst>
      <p:ext uri="{BB962C8B-B14F-4D97-AF65-F5344CB8AC3E}">
        <p14:creationId xmlns:p14="http://schemas.microsoft.com/office/powerpoint/2010/main" val="39457106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1118616"/>
            <a:ext cx="2438400" cy="609600"/>
          </a:xfrm>
          <a:prstGeom prst="rect">
            <a:avLst/>
          </a:prstGeom>
          <a:noFill/>
          <a:ln>
            <a:noFill/>
          </a:ln>
        </p:spPr>
        <p:txBody>
          <a:bodyPr lIns="121900" tIns="121900" rIns="121900" bIns="121900" anchor="b" anchorCtr="0"/>
          <a:lstStyle/>
          <a:p>
            <a:pPr defTabSz="1219170">
              <a:buClr>
                <a:srgbClr val="3796BF"/>
              </a:buClr>
              <a:buSzPct val="100000"/>
              <a:defRPr/>
            </a:pPr>
            <a:r>
              <a:rPr lang="en-US" sz="3200" b="1" u="sng" kern="0" dirty="0">
                <a:solidFill>
                  <a:schemeClr val="bg2"/>
                </a:solidFill>
                <a:latin typeface="Oswald"/>
                <a:ea typeface="Oswald"/>
                <a:cs typeface="Oswald"/>
                <a:sym typeface="Oswald"/>
              </a:rPr>
              <a:t>Question</a:t>
            </a:r>
            <a:endParaRPr lang="en-US" sz="3200" b="1" u="sng" kern="0" dirty="0">
              <a:solidFill>
                <a:schemeClr val="bg2"/>
              </a:solidFill>
              <a:latin typeface="Oswald"/>
              <a:ea typeface="Oswald"/>
              <a:cs typeface="Oswald"/>
              <a:sym typeface="Oswald"/>
            </a:endParaRPr>
          </a:p>
        </p:txBody>
      </p:sp>
      <p:cxnSp>
        <p:nvCxnSpPr>
          <p:cNvPr id="5" name="Straight Connector 4"/>
          <p:cNvCxnSpPr/>
          <p:nvPr/>
        </p:nvCxnSpPr>
        <p:spPr>
          <a:xfrm>
            <a:off x="3556000" y="2514600"/>
            <a:ext cx="0" cy="2946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3759200" y="1118616"/>
            <a:ext cx="2438400" cy="609600"/>
          </a:xfrm>
          <a:prstGeom prst="rect">
            <a:avLst/>
          </a:prstGeom>
          <a:noFill/>
          <a:ln>
            <a:noFill/>
          </a:ln>
        </p:spPr>
        <p:txBody>
          <a:bodyPr lIns="121900" tIns="121900" rIns="121900" bIns="121900" anchor="b" anchorCtr="0"/>
          <a:lstStyle/>
          <a:p>
            <a:pPr defTabSz="1219170">
              <a:buClr>
                <a:srgbClr val="3796BF"/>
              </a:buClr>
              <a:buSzPct val="100000"/>
              <a:defRPr/>
            </a:pPr>
            <a:r>
              <a:rPr lang="en-US" sz="3200" b="1" u="sng" kern="0" dirty="0">
                <a:solidFill>
                  <a:schemeClr val="bg2"/>
                </a:solidFill>
                <a:latin typeface="Oswald"/>
                <a:ea typeface="Oswald"/>
                <a:cs typeface="Oswald"/>
                <a:sym typeface="Oswald"/>
              </a:rPr>
              <a:t>Response</a:t>
            </a:r>
            <a:endParaRPr lang="en-US" sz="3200" b="1" u="sng" kern="0" dirty="0">
              <a:solidFill>
                <a:schemeClr val="bg2"/>
              </a:solidFill>
              <a:latin typeface="Oswald"/>
              <a:ea typeface="Oswald"/>
              <a:cs typeface="Oswald"/>
              <a:sym typeface="Oswald"/>
            </a:endParaRPr>
          </a:p>
        </p:txBody>
      </p:sp>
      <p:sp>
        <p:nvSpPr>
          <p:cNvPr id="9" name="Title 1"/>
          <p:cNvSpPr>
            <a:spLocks noGrp="1"/>
          </p:cNvSpPr>
          <p:nvPr>
            <p:ph type="title"/>
          </p:nvPr>
        </p:nvSpPr>
        <p:spPr>
          <a:xfrm>
            <a:off x="406400" y="3378200"/>
            <a:ext cx="2844800" cy="1219200"/>
          </a:xfrm>
        </p:spPr>
        <p:txBody>
          <a:bodyPr>
            <a:normAutofit fontScale="90000"/>
          </a:bodyPr>
          <a:lstStyle/>
          <a:p>
            <a:r>
              <a:rPr lang="en-US" sz="2933" dirty="0"/>
              <a:t>Won’t people just go to neighboring towns/cities?</a:t>
            </a:r>
            <a:endParaRPr lang="en-US" sz="2933" dirty="0"/>
          </a:p>
        </p:txBody>
      </p:sp>
      <p:sp>
        <p:nvSpPr>
          <p:cNvPr id="11" name="Rectangle 10"/>
          <p:cNvSpPr/>
          <p:nvPr/>
        </p:nvSpPr>
        <p:spPr>
          <a:xfrm>
            <a:off x="3759200" y="2717800"/>
            <a:ext cx="5689600" cy="3046988"/>
          </a:xfrm>
          <a:prstGeom prst="rect">
            <a:avLst/>
          </a:prstGeom>
        </p:spPr>
        <p:txBody>
          <a:bodyPr wrap="square">
            <a:spAutoFit/>
          </a:bodyPr>
          <a:lstStyle/>
          <a:p>
            <a:pPr>
              <a:buFont typeface="Arial" pitchFamily="34" charset="0"/>
              <a:buChar char="•"/>
            </a:pPr>
            <a:r>
              <a:rPr lang="en-US" sz="2400" dirty="0">
                <a:latin typeface="Roboto Condensed" charset="0"/>
                <a:ea typeface="Roboto Condensed" charset="0"/>
              </a:rPr>
              <a:t>Incremental change is progress</a:t>
            </a:r>
          </a:p>
          <a:p>
            <a:endParaRPr lang="en-US" sz="2400" dirty="0">
              <a:latin typeface="Roboto Condensed" charset="0"/>
              <a:ea typeface="Roboto Condensed" charset="0"/>
            </a:endParaRPr>
          </a:p>
          <a:p>
            <a:pPr>
              <a:buFont typeface="Arial" pitchFamily="34" charset="0"/>
              <a:buChar char="•"/>
            </a:pPr>
            <a:r>
              <a:rPr lang="en-US" sz="2400" dirty="0">
                <a:latin typeface="Roboto Condensed" charset="0"/>
                <a:ea typeface="Roboto Condensed" charset="0"/>
              </a:rPr>
              <a:t>In Minnesota, the smoke-free movement was started at the local </a:t>
            </a:r>
            <a:r>
              <a:rPr lang="en-US" sz="2400" dirty="0">
                <a:latin typeface="Roboto Condensed" charset="0"/>
                <a:ea typeface="Roboto Condensed" charset="0"/>
              </a:rPr>
              <a:t>level</a:t>
            </a:r>
          </a:p>
          <a:p>
            <a:endParaRPr lang="en-US" sz="2400" dirty="0">
              <a:latin typeface="Roboto Condensed" charset="0"/>
              <a:ea typeface="Roboto Condensed" charset="0"/>
            </a:endParaRPr>
          </a:p>
          <a:p>
            <a:pPr>
              <a:buFont typeface="Arial" pitchFamily="34" charset="0"/>
              <a:buChar char="•"/>
            </a:pPr>
            <a:r>
              <a:rPr lang="en-US" sz="2400" dirty="0">
                <a:latin typeface="Roboto Condensed" charset="0"/>
                <a:ea typeface="Roboto Condensed" charset="0"/>
              </a:rPr>
              <a:t>Many communities in Minnesota </a:t>
            </a:r>
            <a:r>
              <a:rPr lang="en-US" sz="2400" dirty="0">
                <a:latin typeface="Roboto Condensed" charset="0"/>
                <a:ea typeface="Roboto Condensed" charset="0"/>
              </a:rPr>
              <a:t>are considering Tobacco </a:t>
            </a:r>
            <a:r>
              <a:rPr lang="en-US" sz="2400" dirty="0">
                <a:latin typeface="Roboto Condensed" charset="0"/>
                <a:ea typeface="Roboto Condensed" charset="0"/>
              </a:rPr>
              <a:t>21</a:t>
            </a:r>
            <a:endParaRPr lang="en-US" sz="2400" dirty="0"/>
          </a:p>
          <a:p>
            <a:pPr>
              <a:buFont typeface="Arial" pitchFamily="34" charset="0"/>
              <a:buChar char="•"/>
            </a:pPr>
            <a:endParaRPr lang="en-US" sz="2400" dirty="0">
              <a:latin typeface="Roboto Condensed" charset="0"/>
              <a:ea typeface="Roboto Condensed" charset="0"/>
            </a:endParaRPr>
          </a:p>
        </p:txBody>
      </p:sp>
    </p:spTree>
    <p:extLst>
      <p:ext uri="{BB962C8B-B14F-4D97-AF65-F5344CB8AC3E}">
        <p14:creationId xmlns:p14="http://schemas.microsoft.com/office/powerpoint/2010/main" val="2716590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857" y="740228"/>
            <a:ext cx="7680400" cy="907600"/>
          </a:xfrm>
        </p:spPr>
        <p:txBody>
          <a:bodyPr>
            <a:normAutofit/>
          </a:bodyPr>
          <a:lstStyle/>
          <a:p>
            <a:r>
              <a:rPr lang="en-US" dirty="0" smtClean="0"/>
              <a:t>In summary</a:t>
            </a:r>
            <a:endParaRPr lang="en-US" dirty="0"/>
          </a:p>
        </p:txBody>
      </p:sp>
      <p:sp>
        <p:nvSpPr>
          <p:cNvPr id="3" name="Text Placeholder 2"/>
          <p:cNvSpPr>
            <a:spLocks noGrp="1"/>
          </p:cNvSpPr>
          <p:nvPr>
            <p:ph type="body" idx="1"/>
          </p:nvPr>
        </p:nvSpPr>
        <p:spPr>
          <a:xfrm>
            <a:off x="914399" y="2108201"/>
            <a:ext cx="10395857" cy="4097433"/>
          </a:xfrm>
        </p:spPr>
        <p:txBody>
          <a:bodyPr>
            <a:normAutofit/>
          </a:bodyPr>
          <a:lstStyle/>
          <a:p>
            <a:pPr>
              <a:buFont typeface="Wingdings" panose="05000000000000000000" pitchFamily="2" charset="2"/>
              <a:buChar char="§"/>
            </a:pPr>
            <a:r>
              <a:rPr lang="en-US" dirty="0" smtClean="0"/>
              <a:t> </a:t>
            </a:r>
            <a:r>
              <a:rPr lang="en-US" sz="2933" dirty="0"/>
              <a:t>Preventing youth from initiation is essential to creating a tobacco-free generation.</a:t>
            </a:r>
            <a:endParaRPr lang="en-US" sz="1200" dirty="0"/>
          </a:p>
          <a:p>
            <a:pPr>
              <a:buFont typeface="Wingdings" panose="05000000000000000000" pitchFamily="2" charset="2"/>
              <a:buChar char="§"/>
            </a:pPr>
            <a:r>
              <a:rPr lang="en-US" sz="2933" dirty="0"/>
              <a:t>Five states and </a:t>
            </a:r>
            <a:r>
              <a:rPr lang="en-US" sz="2933" dirty="0"/>
              <a:t>over 290 cities </a:t>
            </a:r>
            <a:r>
              <a:rPr lang="en-US" sz="2933" dirty="0"/>
              <a:t>have raised the tobacco age – including Edina, Bloomington </a:t>
            </a:r>
            <a:r>
              <a:rPr lang="en-US" sz="2933" dirty="0"/>
              <a:t>,Plymouth, St</a:t>
            </a:r>
            <a:r>
              <a:rPr lang="en-US" sz="2933" dirty="0"/>
              <a:t>. Louis </a:t>
            </a:r>
            <a:r>
              <a:rPr lang="en-US" sz="2933" dirty="0"/>
              <a:t>Park</a:t>
            </a:r>
            <a:r>
              <a:rPr lang="en-US" sz="2933" dirty="0"/>
              <a:t> </a:t>
            </a:r>
            <a:r>
              <a:rPr lang="en-US" sz="2933" dirty="0"/>
              <a:t>and North Mankato</a:t>
            </a:r>
            <a:endParaRPr lang="en-US" sz="1200" dirty="0"/>
          </a:p>
          <a:p>
            <a:pPr>
              <a:buFont typeface="Wingdings" panose="05000000000000000000" pitchFamily="2" charset="2"/>
              <a:buChar char="§"/>
            </a:pPr>
            <a:r>
              <a:rPr lang="en-US" sz="2933" dirty="0"/>
              <a:t> Raising the tobacco sales age is about 13-17-year-olds not 18,19 and 20 year-olds.</a:t>
            </a:r>
            <a:endParaRPr lang="en-US" sz="1067" dirty="0"/>
          </a:p>
          <a:p>
            <a:pPr>
              <a:buFont typeface="Wingdings" panose="05000000000000000000" pitchFamily="2" charset="2"/>
              <a:buChar char="§"/>
            </a:pPr>
            <a:r>
              <a:rPr lang="en-US" sz="2933" dirty="0"/>
              <a:t> Tobacco 21address social sources at little cost to retailers.</a:t>
            </a:r>
          </a:p>
          <a:p>
            <a:endParaRPr lang="en-US" dirty="0"/>
          </a:p>
        </p:txBody>
      </p:sp>
    </p:spTree>
    <p:extLst>
      <p:ext uri="{BB962C8B-B14F-4D97-AF65-F5344CB8AC3E}">
        <p14:creationId xmlns:p14="http://schemas.microsoft.com/office/powerpoint/2010/main" val="34153753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the e-cigarette</a:t>
            </a:r>
            <a:endParaRPr lang="en-US" dirty="0"/>
          </a:p>
        </p:txBody>
      </p:sp>
      <p:pic>
        <p:nvPicPr>
          <p:cNvPr id="4" name="Content Placeholder 3"/>
          <p:cNvPicPr>
            <a:picLocks noGrp="1" noChangeAspect="1"/>
          </p:cNvPicPr>
          <p:nvPr>
            <p:ph idx="1"/>
          </p:nvPr>
        </p:nvPicPr>
        <p:blipFill>
          <a:blip r:embed="rId2"/>
          <a:stretch>
            <a:fillRect/>
          </a:stretch>
        </p:blipFill>
        <p:spPr>
          <a:xfrm>
            <a:off x="2474342" y="2303011"/>
            <a:ext cx="7303641" cy="3109229"/>
          </a:xfrm>
          <a:prstGeom prst="rect">
            <a:avLst/>
          </a:prstGeom>
        </p:spPr>
      </p:pic>
    </p:spTree>
    <p:extLst>
      <p:ext uri="{BB962C8B-B14F-4D97-AF65-F5344CB8AC3E}">
        <p14:creationId xmlns:p14="http://schemas.microsoft.com/office/powerpoint/2010/main" val="42308091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83"/>
        <p:cNvGrpSpPr/>
        <p:nvPr/>
      </p:nvGrpSpPr>
      <p:grpSpPr>
        <a:xfrm>
          <a:off x="0" y="0"/>
          <a:ext cx="0" cy="0"/>
          <a:chOff x="0" y="0"/>
          <a:chExt cx="0" cy="0"/>
        </a:xfrm>
      </p:grpSpPr>
      <p:sp>
        <p:nvSpPr>
          <p:cNvPr id="84" name="Shape 8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6600" b="1" dirty="0">
                <a:solidFill>
                  <a:schemeClr val="tx1"/>
                </a:solidFill>
              </a:rPr>
              <a:t>Minnetonka High School</a:t>
            </a:r>
            <a:endParaRPr sz="6600" b="1" dirty="0">
              <a:solidFill>
                <a:schemeClr val="tx1"/>
              </a:solidFill>
            </a:endParaRPr>
          </a:p>
        </p:txBody>
      </p:sp>
      <p:sp>
        <p:nvSpPr>
          <p:cNvPr id="85" name="Shape 85"/>
          <p:cNvSpPr txBox="1">
            <a:spLocks noGrp="1"/>
          </p:cNvSpPr>
          <p:nvPr>
            <p:ph idx="1"/>
          </p:nvPr>
        </p:nvSpPr>
        <p:spPr>
          <a:xfrm>
            <a:off x="887625" y="1203075"/>
            <a:ext cx="10515600" cy="4351200"/>
          </a:xfrm>
          <a:prstGeom prst="rect">
            <a:avLst/>
          </a:prstGeom>
        </p:spPr>
        <p:txBody>
          <a:bodyPr spcFirstLastPara="1" wrap="square" lIns="91425" tIns="91425" rIns="91425" bIns="91425" anchor="b" anchorCtr="0">
            <a:noAutofit/>
          </a:bodyPr>
          <a:lstStyle/>
          <a:p>
            <a:pPr marL="914400" lvl="0" indent="0" algn="ctr" rtl="0">
              <a:spcBef>
                <a:spcPts val="1000"/>
              </a:spcBef>
              <a:spcAft>
                <a:spcPts val="0"/>
              </a:spcAft>
              <a:buNone/>
            </a:pPr>
            <a:r>
              <a:rPr lang="en-US" sz="3600" dirty="0">
                <a:solidFill>
                  <a:srgbClr val="000000"/>
                </a:solidFill>
              </a:rPr>
              <a:t>Amy </a:t>
            </a:r>
            <a:r>
              <a:rPr lang="en-US" sz="3600" dirty="0" smtClean="0">
                <a:solidFill>
                  <a:srgbClr val="000000"/>
                </a:solidFill>
              </a:rPr>
              <a:t>Steiner</a:t>
            </a:r>
            <a:r>
              <a:rPr lang="en-US" dirty="0" smtClean="0">
                <a:solidFill>
                  <a:srgbClr val="000000"/>
                </a:solidFill>
              </a:rPr>
              <a:t>                         </a:t>
            </a:r>
            <a:r>
              <a:rPr lang="en-US" sz="4800" dirty="0" smtClean="0">
                <a:solidFill>
                  <a:srgbClr val="000000"/>
                </a:solidFill>
              </a:rPr>
              <a:t>&amp;</a:t>
            </a:r>
            <a:r>
              <a:rPr lang="en-US" dirty="0">
                <a:solidFill>
                  <a:srgbClr val="000000"/>
                </a:solidFill>
              </a:rPr>
              <a:t>		</a:t>
            </a:r>
            <a:r>
              <a:rPr lang="en-US" sz="3600" dirty="0" smtClean="0">
                <a:solidFill>
                  <a:srgbClr val="000000"/>
                </a:solidFill>
              </a:rPr>
              <a:t>Josh </a:t>
            </a:r>
            <a:r>
              <a:rPr lang="en-US" sz="3600" dirty="0">
                <a:solidFill>
                  <a:srgbClr val="000000"/>
                </a:solidFill>
              </a:rPr>
              <a:t>Stephan </a:t>
            </a:r>
            <a:endParaRPr lang="en-US" sz="3600" dirty="0">
              <a:solidFill>
                <a:srgbClr val="000000"/>
              </a:solidFill>
            </a:endParaRPr>
          </a:p>
          <a:p>
            <a:pPr marL="914400" lvl="0" indent="0" algn="ctr" rtl="0">
              <a:spcBef>
                <a:spcPts val="1000"/>
              </a:spcBef>
              <a:spcAft>
                <a:spcPts val="0"/>
              </a:spcAft>
              <a:buNone/>
            </a:pPr>
            <a:r>
              <a:rPr lang="en-US" sz="1800" dirty="0" smtClean="0">
                <a:solidFill>
                  <a:schemeClr val="tx1"/>
                </a:solidFill>
              </a:rPr>
              <a:t>Assistant </a:t>
            </a:r>
            <a:r>
              <a:rPr lang="en-US" sz="1800" dirty="0">
                <a:solidFill>
                  <a:schemeClr val="tx1"/>
                </a:solidFill>
              </a:rPr>
              <a:t>Principal MHS</a:t>
            </a:r>
            <a:r>
              <a:rPr lang="en-US" dirty="0">
                <a:solidFill>
                  <a:srgbClr val="0000FF"/>
                </a:solidFill>
              </a:rPr>
              <a:t>				</a:t>
            </a:r>
            <a:r>
              <a:rPr lang="en-US" sz="1800" dirty="0" smtClean="0">
                <a:solidFill>
                  <a:schemeClr val="tx1"/>
                </a:solidFill>
              </a:rPr>
              <a:t>Student </a:t>
            </a:r>
            <a:r>
              <a:rPr lang="en-US" sz="1800" dirty="0">
                <a:solidFill>
                  <a:schemeClr val="tx1"/>
                </a:solidFill>
              </a:rPr>
              <a:t>Affairs MHS</a:t>
            </a:r>
            <a:endParaRPr dirty="0">
              <a:solidFill>
                <a:schemeClr val="tx1"/>
              </a:solidFill>
            </a:endParaRPr>
          </a:p>
          <a:p>
            <a:pPr marL="914400" lvl="0" indent="457200">
              <a:spcBef>
                <a:spcPts val="1000"/>
              </a:spcBef>
              <a:spcAft>
                <a:spcPts val="0"/>
              </a:spcAft>
              <a:buNone/>
            </a:pPr>
            <a:endParaRPr sz="1800" dirty="0">
              <a:solidFill>
                <a:srgbClr val="0000FF"/>
              </a:solidFill>
            </a:endParaRPr>
          </a:p>
          <a:p>
            <a:pPr marL="914400" lvl="0" indent="0">
              <a:spcBef>
                <a:spcPts val="1000"/>
              </a:spcBef>
              <a:spcAft>
                <a:spcPts val="0"/>
              </a:spcAft>
              <a:buNone/>
            </a:pPr>
            <a:endParaRPr dirty="0">
              <a:solidFill>
                <a:srgbClr val="0000FF"/>
              </a:solidFill>
            </a:endParaRPr>
          </a:p>
          <a:p>
            <a:pPr marL="914400" lvl="0" indent="0">
              <a:spcBef>
                <a:spcPts val="0"/>
              </a:spcBef>
              <a:spcAft>
                <a:spcPts val="0"/>
              </a:spcAft>
              <a:buNone/>
            </a:pPr>
            <a:endParaRPr sz="1800" dirty="0">
              <a:solidFill>
                <a:srgbClr val="0000FF"/>
              </a:solidFill>
            </a:endParaRPr>
          </a:p>
          <a:p>
            <a:pPr marL="0" lvl="0" indent="0">
              <a:spcBef>
                <a:spcPts val="1000"/>
              </a:spcBef>
              <a:spcAft>
                <a:spcPts val="0"/>
              </a:spcAft>
              <a:buNone/>
            </a:pPr>
            <a:endParaRPr dirty="0"/>
          </a:p>
          <a:p>
            <a:pPr marL="0" lvl="0" indent="0">
              <a:spcBef>
                <a:spcPts val="1000"/>
              </a:spcBef>
              <a:spcAft>
                <a:spcPts val="0"/>
              </a:spcAft>
              <a:buNone/>
            </a:pPr>
            <a:endParaRPr dirty="0"/>
          </a:p>
        </p:txBody>
      </p:sp>
    </p:spTree>
    <p:extLst>
      <p:ext uri="{BB962C8B-B14F-4D97-AF65-F5344CB8AC3E}">
        <p14:creationId xmlns:p14="http://schemas.microsoft.com/office/powerpoint/2010/main" val="42334304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5400" b="0" i="0" u="none" strike="noStrike" cap="none">
                <a:solidFill>
                  <a:schemeClr val="dk1"/>
                </a:solidFill>
                <a:latin typeface="Calibri"/>
                <a:ea typeface="Calibri"/>
                <a:cs typeface="Calibri"/>
                <a:sym typeface="Calibri"/>
              </a:rPr>
              <a:t>Perception vs Reality </a:t>
            </a:r>
            <a:endParaRPr/>
          </a:p>
        </p:txBody>
      </p:sp>
      <p:sp>
        <p:nvSpPr>
          <p:cNvPr id="91" name="Shape 91"/>
          <p:cNvSpPr txBox="1">
            <a:spLocks noGrp="1"/>
          </p:cNvSpPr>
          <p:nvPr>
            <p:ph idx="1"/>
          </p:nvPr>
        </p:nvSpPr>
        <p:spPr>
          <a:xfrm>
            <a:off x="838200" y="1787525"/>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Tobacco violations have real consequences.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School Suspension </a:t>
            </a:r>
            <a:endParaRPr sz="2800" b="1"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State High School League Violation</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Potential Loss of Leadership Positions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Suspension from Club or Activity</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Removal from Club or Activity</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92" name="Shape 92" descr="Image result for perception vs reality"/>
          <p:cNvPicPr preferRelativeResize="0"/>
          <p:nvPr/>
        </p:nvPicPr>
        <p:blipFill>
          <a:blip r:embed="rId3">
            <a:alphaModFix/>
          </a:blip>
          <a:stretch>
            <a:fillRect/>
          </a:stretch>
        </p:blipFill>
        <p:spPr>
          <a:xfrm>
            <a:off x="7456450" y="1884700"/>
            <a:ext cx="4735550" cy="4735550"/>
          </a:xfrm>
          <a:prstGeom prst="rect">
            <a:avLst/>
          </a:prstGeom>
          <a:noFill/>
          <a:ln>
            <a:noFill/>
          </a:ln>
        </p:spPr>
      </p:pic>
    </p:spTree>
    <p:extLst>
      <p:ext uri="{BB962C8B-B14F-4D97-AF65-F5344CB8AC3E}">
        <p14:creationId xmlns:p14="http://schemas.microsoft.com/office/powerpoint/2010/main" val="16587761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5400" b="0" i="0" u="none" strike="noStrike" cap="none">
                <a:solidFill>
                  <a:schemeClr val="dk1"/>
                </a:solidFill>
                <a:latin typeface="Calibri"/>
                <a:ea typeface="Calibri"/>
                <a:cs typeface="Calibri"/>
                <a:sym typeface="Calibri"/>
              </a:rPr>
              <a:t>Tobacco Policy </a:t>
            </a:r>
            <a:endParaRPr/>
          </a:p>
        </p:txBody>
      </p:sp>
      <p:sp>
        <p:nvSpPr>
          <p:cNvPr id="98" name="Shape 9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Smoking, chewing, use of tobacco or possession of tobacco in any form shall be considered grounds for suspension, exclusion or expulsion if engaged in by a pupil in or on school property, 24 hours a day, or away from school property while participating in a school sponsored activity and/or on school buses. </a:t>
            </a:r>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b="1" i="0" u="sng" strike="noStrike" cap="none">
                <a:solidFill>
                  <a:schemeClr val="hlink"/>
                </a:solidFill>
                <a:latin typeface="Calibri"/>
                <a:ea typeface="Calibri"/>
                <a:cs typeface="Calibri"/>
                <a:sym typeface="Calibri"/>
                <a:hlinkClick r:id="rId3"/>
              </a:rPr>
              <a:t>District Policy</a:t>
            </a:r>
            <a:r>
              <a:rPr lang="en-US" b="1"/>
              <a:t> #417</a:t>
            </a:r>
            <a:endParaRPr sz="2800" b="1" i="0" u="none" strike="noStrike" cap="none">
              <a:solidFill>
                <a:schemeClr val="dk1"/>
              </a:solidFill>
              <a:latin typeface="Calibri"/>
              <a:ea typeface="Calibri"/>
              <a:cs typeface="Calibri"/>
              <a:sym typeface="Calibri"/>
            </a:endParaRPr>
          </a:p>
        </p:txBody>
      </p:sp>
      <p:pic>
        <p:nvPicPr>
          <p:cNvPr id="99" name="Shape 99" descr="Image result for support"/>
          <p:cNvPicPr preferRelativeResize="0"/>
          <p:nvPr/>
        </p:nvPicPr>
        <p:blipFill>
          <a:blip r:embed="rId4">
            <a:alphaModFix/>
          </a:blip>
          <a:stretch>
            <a:fillRect/>
          </a:stretch>
        </p:blipFill>
        <p:spPr>
          <a:xfrm>
            <a:off x="5266944" y="3811440"/>
            <a:ext cx="2441677" cy="2360760"/>
          </a:xfrm>
          <a:prstGeom prst="rect">
            <a:avLst/>
          </a:prstGeom>
          <a:noFill/>
          <a:ln>
            <a:noFill/>
          </a:ln>
        </p:spPr>
      </p:pic>
    </p:spTree>
    <p:extLst>
      <p:ext uri="{BB962C8B-B14F-4D97-AF65-F5344CB8AC3E}">
        <p14:creationId xmlns:p14="http://schemas.microsoft.com/office/powerpoint/2010/main" val="23714958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5400"/>
              <a:t>MHS Handbook </a:t>
            </a:r>
            <a:r>
              <a:rPr lang="en-US" sz="5400" b="0" i="0" u="none" strike="noStrike" cap="none">
                <a:solidFill>
                  <a:schemeClr val="dk1"/>
                </a:solidFill>
                <a:latin typeface="Calibri"/>
                <a:ea typeface="Calibri"/>
                <a:cs typeface="Calibri"/>
                <a:sym typeface="Calibri"/>
              </a:rPr>
              <a:t>Definition</a:t>
            </a:r>
            <a:endParaRPr/>
          </a:p>
        </p:txBody>
      </p:sp>
      <p:sp>
        <p:nvSpPr>
          <p:cNvPr id="105" name="Shape 105"/>
          <p:cNvSpPr txBox="1">
            <a:spLocks noGrp="1"/>
          </p:cNvSpPr>
          <p:nvPr>
            <p:ph idx="1"/>
          </p:nvPr>
        </p:nvSpPr>
        <p:spPr>
          <a:xfrm>
            <a:off x="838200" y="1825625"/>
            <a:ext cx="10683240" cy="4351338"/>
          </a:xfrm>
          <a:prstGeom prst="rect">
            <a:avLst/>
          </a:prstGeom>
          <a:noFill/>
          <a:ln>
            <a:noFill/>
          </a:ln>
        </p:spPr>
        <p:txBody>
          <a:bodyPr spcFirstLastPara="1" wrap="square" lIns="91425" tIns="45700" rIns="91425" bIns="45700" anchor="t" anchorCtr="0">
            <a:noAutofit/>
          </a:bodyPr>
          <a:lstStyle/>
          <a:p>
            <a:pPr marL="228600" marR="0" lvl="0" indent="-304800" algn="l" rtl="0">
              <a:lnSpc>
                <a:spcPct val="90000"/>
              </a:lnSpc>
              <a:spcBef>
                <a:spcPts val="0"/>
              </a:spcBef>
              <a:spcAft>
                <a:spcPts val="0"/>
              </a:spcAft>
              <a:buClr>
                <a:schemeClr val="dk1"/>
              </a:buClr>
              <a:buSzPts val="4000"/>
              <a:buFont typeface="Arial"/>
              <a:buChar char="•"/>
            </a:pPr>
            <a:r>
              <a:rPr lang="en-US" sz="3600" b="0" i="0" u="none" strike="noStrike" cap="none" dirty="0">
                <a:solidFill>
                  <a:schemeClr val="dk1"/>
                </a:solidFill>
                <a:latin typeface="Calibri"/>
                <a:ea typeface="Calibri"/>
                <a:cs typeface="Calibri"/>
                <a:sym typeface="Calibri"/>
              </a:rPr>
              <a:t>Tobacco products (pipes, cigarettes, </a:t>
            </a:r>
            <a:r>
              <a:rPr lang="en-US" sz="3600" b="1" i="0" u="none" strike="noStrike" cap="none" dirty="0">
                <a:solidFill>
                  <a:schemeClr val="dk1"/>
                </a:solidFill>
                <a:latin typeface="Calibri"/>
                <a:ea typeface="Calibri"/>
                <a:cs typeface="Calibri"/>
                <a:sym typeface="Calibri"/>
              </a:rPr>
              <a:t>all forms of electronic​ ​cigarettes​ ​and​ ​any​ ​accompanying​ ​cartridges and​ ​liquid nicotine,​</a:t>
            </a:r>
            <a:r>
              <a:rPr lang="en-US" sz="3600" b="0" i="0" u="none" strike="noStrike" cap="none" dirty="0">
                <a:solidFill>
                  <a:schemeClr val="dk1"/>
                </a:solidFill>
                <a:latin typeface="Calibri"/>
                <a:ea typeface="Calibri"/>
                <a:cs typeface="Calibri"/>
                <a:sym typeface="Calibri"/>
              </a:rPr>
              <a:t> cigars, cigarette papers, chewing tobacco</a:t>
            </a:r>
            <a:r>
              <a:rPr lang="en-US" sz="3600" b="0" i="0" u="none" strike="noStrike" cap="none" dirty="0" smtClean="0">
                <a:solidFill>
                  <a:schemeClr val="dk1"/>
                </a:solidFill>
                <a:latin typeface="Calibri"/>
                <a:ea typeface="Calibri"/>
                <a:cs typeface="Calibri"/>
                <a:sym typeface="Calibri"/>
              </a:rPr>
              <a:t>).</a:t>
            </a:r>
            <a:endParaRPr sz="3600" dirty="0"/>
          </a:p>
        </p:txBody>
      </p:sp>
    </p:spTree>
    <p:extLst>
      <p:ext uri="{BB962C8B-B14F-4D97-AF65-F5344CB8AC3E}">
        <p14:creationId xmlns:p14="http://schemas.microsoft.com/office/powerpoint/2010/main" val="32428359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Shape 110"/>
          <p:cNvPicPr preferRelativeResize="0"/>
          <p:nvPr/>
        </p:nvPicPr>
        <p:blipFill>
          <a:blip r:embed="rId3">
            <a:alphaModFix/>
          </a:blip>
          <a:stretch>
            <a:fillRect/>
          </a:stretch>
        </p:blipFill>
        <p:spPr>
          <a:xfrm>
            <a:off x="1192638" y="79850"/>
            <a:ext cx="4924425" cy="3810000"/>
          </a:xfrm>
          <a:prstGeom prst="rect">
            <a:avLst/>
          </a:prstGeom>
          <a:noFill/>
          <a:ln>
            <a:noFill/>
          </a:ln>
        </p:spPr>
      </p:pic>
      <p:pic>
        <p:nvPicPr>
          <p:cNvPr id="111" name="Shape 111"/>
          <p:cNvPicPr preferRelativeResize="0"/>
          <p:nvPr/>
        </p:nvPicPr>
        <p:blipFill>
          <a:blip r:embed="rId4">
            <a:alphaModFix/>
          </a:blip>
          <a:stretch>
            <a:fillRect/>
          </a:stretch>
        </p:blipFill>
        <p:spPr>
          <a:xfrm>
            <a:off x="2851250" y="3498775"/>
            <a:ext cx="6005330" cy="2678050"/>
          </a:xfrm>
          <a:prstGeom prst="rect">
            <a:avLst/>
          </a:prstGeom>
          <a:noFill/>
          <a:ln>
            <a:noFill/>
          </a:ln>
        </p:spPr>
      </p:pic>
      <p:pic>
        <p:nvPicPr>
          <p:cNvPr id="112" name="Shape 112"/>
          <p:cNvPicPr preferRelativeResize="0"/>
          <p:nvPr/>
        </p:nvPicPr>
        <p:blipFill>
          <a:blip r:embed="rId5">
            <a:alphaModFix/>
          </a:blip>
          <a:stretch>
            <a:fillRect/>
          </a:stretch>
        </p:blipFill>
        <p:spPr>
          <a:xfrm>
            <a:off x="7362813" y="-12"/>
            <a:ext cx="4829175" cy="3248025"/>
          </a:xfrm>
          <a:prstGeom prst="rect">
            <a:avLst/>
          </a:prstGeom>
          <a:noFill/>
          <a:ln>
            <a:noFill/>
          </a:ln>
        </p:spPr>
      </p:pic>
    </p:spTree>
    <p:extLst>
      <p:ext uri="{BB962C8B-B14F-4D97-AF65-F5344CB8AC3E}">
        <p14:creationId xmlns:p14="http://schemas.microsoft.com/office/powerpoint/2010/main" val="11248955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5400"/>
              <a:t>Violation Consequences</a:t>
            </a:r>
            <a:endParaRPr sz="5400"/>
          </a:p>
        </p:txBody>
      </p:sp>
      <p:sp>
        <p:nvSpPr>
          <p:cNvPr id="118" name="Shape 118"/>
          <p:cNvSpPr txBox="1">
            <a:spLocks noGrp="1"/>
          </p:cNvSpPr>
          <p:nvPr>
            <p:ph idx="1"/>
          </p:nvPr>
        </p:nvSpPr>
        <p:spPr>
          <a:xfrm>
            <a:off x="838200" y="1546825"/>
            <a:ext cx="10515600" cy="4629900"/>
          </a:xfrm>
          <a:prstGeom prst="rect">
            <a:avLst/>
          </a:prstGeom>
        </p:spPr>
        <p:txBody>
          <a:bodyPr spcFirstLastPara="1" wrap="square" lIns="91425" tIns="91425" rIns="91425" bIns="91425" anchor="t" anchorCtr="0">
            <a:noAutofit/>
          </a:bodyPr>
          <a:lstStyle/>
          <a:p>
            <a:pPr marL="457200" lvl="0" indent="-419100" rtl="0">
              <a:spcBef>
                <a:spcPts val="1000"/>
              </a:spcBef>
              <a:spcAft>
                <a:spcPts val="0"/>
              </a:spcAft>
              <a:buSzPts val="3000"/>
              <a:buChar char="●"/>
            </a:pPr>
            <a:r>
              <a:rPr lang="en-US" sz="3000"/>
              <a:t>First offense: 1-3 Day Suspension, Referral to Law Enforcement, Activities, Chemical Health Counselor </a:t>
            </a:r>
            <a:endParaRPr sz="3000"/>
          </a:p>
          <a:p>
            <a:pPr marL="0" lvl="0" indent="0" rtl="0">
              <a:spcBef>
                <a:spcPts val="1000"/>
              </a:spcBef>
              <a:spcAft>
                <a:spcPts val="0"/>
              </a:spcAft>
              <a:buNone/>
            </a:pPr>
            <a:endParaRPr sz="1800"/>
          </a:p>
          <a:p>
            <a:pPr marL="457200" lvl="0" indent="-419100" rtl="0">
              <a:spcBef>
                <a:spcPts val="1000"/>
              </a:spcBef>
              <a:spcAft>
                <a:spcPts val="0"/>
              </a:spcAft>
              <a:buSzPts val="3000"/>
              <a:buChar char="●"/>
            </a:pPr>
            <a:r>
              <a:rPr lang="en-US" sz="3000"/>
              <a:t>Second Offense: 3-5 Day Suspension, Referral to Law Enforcement, Activities, Chemical Health Counselor </a:t>
            </a:r>
            <a:endParaRPr sz="3000"/>
          </a:p>
          <a:p>
            <a:pPr marL="0" lvl="0" indent="0" rtl="0">
              <a:spcBef>
                <a:spcPts val="1000"/>
              </a:spcBef>
              <a:spcAft>
                <a:spcPts val="0"/>
              </a:spcAft>
              <a:buNone/>
            </a:pPr>
            <a:endParaRPr sz="1800"/>
          </a:p>
          <a:p>
            <a:pPr marL="457200" lvl="0" indent="-419100" rtl="0">
              <a:spcBef>
                <a:spcPts val="1000"/>
              </a:spcBef>
              <a:spcAft>
                <a:spcPts val="0"/>
              </a:spcAft>
              <a:buSzPts val="3000"/>
              <a:buChar char="●"/>
            </a:pPr>
            <a:r>
              <a:rPr lang="en-US" sz="3000"/>
              <a:t>Third Offense: 6-10 Day Suspension, Referral to Law Enforcement, Activities, Chemical Health Counselor, Possible recommendation for Expulsion </a:t>
            </a:r>
            <a:endParaRPr sz="3000"/>
          </a:p>
          <a:p>
            <a:pPr marL="0" lvl="0" indent="0">
              <a:spcBef>
                <a:spcPts val="1000"/>
              </a:spcBef>
              <a:spcAft>
                <a:spcPts val="0"/>
              </a:spcAft>
              <a:buNone/>
            </a:pPr>
            <a:endParaRPr sz="3000"/>
          </a:p>
        </p:txBody>
      </p:sp>
    </p:spTree>
    <p:extLst>
      <p:ext uri="{BB962C8B-B14F-4D97-AF65-F5344CB8AC3E}">
        <p14:creationId xmlns:p14="http://schemas.microsoft.com/office/powerpoint/2010/main" val="22280599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5400" b="0" i="0" u="none" strike="noStrike" cap="none">
                <a:solidFill>
                  <a:schemeClr val="dk1"/>
                </a:solidFill>
                <a:latin typeface="Calibri"/>
                <a:ea typeface="Calibri"/>
                <a:cs typeface="Calibri"/>
                <a:sym typeface="Calibri"/>
              </a:rPr>
              <a:t>Support</a:t>
            </a:r>
            <a:endParaRPr/>
          </a:p>
        </p:txBody>
      </p:sp>
      <p:sp>
        <p:nvSpPr>
          <p:cNvPr id="124" name="Shape 124"/>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60350" algn="l" rtl="0">
              <a:lnSpc>
                <a:spcPct val="90000"/>
              </a:lnSpc>
              <a:spcBef>
                <a:spcPts val="0"/>
              </a:spcBef>
              <a:spcAft>
                <a:spcPts val="0"/>
              </a:spcAft>
              <a:buClr>
                <a:schemeClr val="dk1"/>
              </a:buClr>
              <a:buSzPts val="3300"/>
              <a:buFont typeface="Arial"/>
              <a:buChar char="•"/>
            </a:pPr>
            <a:r>
              <a:rPr lang="en-US" sz="3300" b="0" i="0" u="none" strike="noStrike" cap="none">
                <a:solidFill>
                  <a:schemeClr val="dk1"/>
                </a:solidFill>
                <a:latin typeface="Calibri"/>
                <a:ea typeface="Calibri"/>
                <a:cs typeface="Calibri"/>
                <a:sym typeface="Calibri"/>
              </a:rPr>
              <a:t>Parents Notified</a:t>
            </a:r>
            <a:endParaRPr sz="3300"/>
          </a:p>
          <a:p>
            <a:pPr marL="228600" marR="0" lvl="0" indent="-260350" algn="l" rtl="0">
              <a:lnSpc>
                <a:spcPct val="90000"/>
              </a:lnSpc>
              <a:spcBef>
                <a:spcPts val="1000"/>
              </a:spcBef>
              <a:spcAft>
                <a:spcPts val="0"/>
              </a:spcAft>
              <a:buClr>
                <a:schemeClr val="dk1"/>
              </a:buClr>
              <a:buSzPts val="3300"/>
              <a:buFont typeface="Arial"/>
              <a:buChar char="•"/>
            </a:pPr>
            <a:r>
              <a:rPr lang="en-US" sz="3300" b="0" i="0" u="none" strike="noStrike" cap="none">
                <a:solidFill>
                  <a:schemeClr val="dk1"/>
                </a:solidFill>
                <a:latin typeface="Calibri"/>
                <a:ea typeface="Calibri"/>
                <a:cs typeface="Calibri"/>
                <a:sym typeface="Calibri"/>
              </a:rPr>
              <a:t>Meeting with Administrator</a:t>
            </a:r>
            <a:endParaRPr sz="3300"/>
          </a:p>
          <a:p>
            <a:pPr marL="228600" marR="0" lvl="0" indent="-260350" algn="l" rtl="0">
              <a:lnSpc>
                <a:spcPct val="90000"/>
              </a:lnSpc>
              <a:spcBef>
                <a:spcPts val="1000"/>
              </a:spcBef>
              <a:spcAft>
                <a:spcPts val="0"/>
              </a:spcAft>
              <a:buClr>
                <a:schemeClr val="dk1"/>
              </a:buClr>
              <a:buSzPts val="3300"/>
              <a:buFont typeface="Arial"/>
              <a:buChar char="•"/>
            </a:pPr>
            <a:r>
              <a:rPr lang="en-US" sz="3300" b="0" i="0" u="none" strike="noStrike" cap="none">
                <a:solidFill>
                  <a:schemeClr val="dk1"/>
                </a:solidFill>
                <a:latin typeface="Calibri"/>
                <a:ea typeface="Calibri"/>
                <a:cs typeface="Calibri"/>
                <a:sym typeface="Calibri"/>
              </a:rPr>
              <a:t>Chemical Health Counselor</a:t>
            </a:r>
            <a:endParaRPr sz="3300"/>
          </a:p>
          <a:p>
            <a:pPr marL="228600" marR="0" lvl="0" indent="-260350" algn="l" rtl="0">
              <a:lnSpc>
                <a:spcPct val="90000"/>
              </a:lnSpc>
              <a:spcBef>
                <a:spcPts val="1000"/>
              </a:spcBef>
              <a:spcAft>
                <a:spcPts val="0"/>
              </a:spcAft>
              <a:buClr>
                <a:schemeClr val="dk1"/>
              </a:buClr>
              <a:buSzPts val="3300"/>
              <a:buFont typeface="Arial"/>
              <a:buChar char="•"/>
            </a:pPr>
            <a:r>
              <a:rPr lang="en-US" sz="3300" b="0" i="0" u="none" strike="noStrike" cap="none">
                <a:solidFill>
                  <a:schemeClr val="dk1"/>
                </a:solidFill>
                <a:latin typeface="Calibri"/>
                <a:ea typeface="Calibri"/>
                <a:cs typeface="Calibri"/>
                <a:sym typeface="Calibri"/>
              </a:rPr>
              <a:t>School Counselor</a:t>
            </a:r>
            <a:endParaRPr sz="3300"/>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125" name="Shape 125" descr="Image result for support"/>
          <p:cNvPicPr preferRelativeResize="0"/>
          <p:nvPr/>
        </p:nvPicPr>
        <p:blipFill>
          <a:blip r:embed="rId3">
            <a:alphaModFix/>
          </a:blip>
          <a:stretch>
            <a:fillRect/>
          </a:stretch>
        </p:blipFill>
        <p:spPr>
          <a:xfrm>
            <a:off x="6847114" y="1825626"/>
            <a:ext cx="4596361" cy="2648404"/>
          </a:xfrm>
          <a:prstGeom prst="rect">
            <a:avLst/>
          </a:prstGeom>
          <a:noFill/>
          <a:ln>
            <a:noFill/>
          </a:ln>
        </p:spPr>
      </p:pic>
    </p:spTree>
    <p:extLst>
      <p:ext uri="{BB962C8B-B14F-4D97-AF65-F5344CB8AC3E}">
        <p14:creationId xmlns:p14="http://schemas.microsoft.com/office/powerpoint/2010/main" val="1383362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 Conclusion….</a:t>
            </a:r>
            <a:endParaRPr lang="en-US" dirty="0"/>
          </a:p>
        </p:txBody>
      </p:sp>
    </p:spTree>
    <p:extLst>
      <p:ext uri="{BB962C8B-B14F-4D97-AF65-F5344CB8AC3E}">
        <p14:creationId xmlns:p14="http://schemas.microsoft.com/office/powerpoint/2010/main" val="5620509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Resources </a:t>
            </a:r>
            <a:endParaRPr lang="en-US" dirty="0"/>
          </a:p>
        </p:txBody>
      </p:sp>
      <p:sp>
        <p:nvSpPr>
          <p:cNvPr id="3" name="Content Placeholder 2"/>
          <p:cNvSpPr>
            <a:spLocks noGrp="1"/>
          </p:cNvSpPr>
          <p:nvPr>
            <p:ph idx="1"/>
          </p:nvPr>
        </p:nvSpPr>
        <p:spPr/>
        <p:txBody>
          <a:bodyPr>
            <a:normAutofit/>
          </a:bodyPr>
          <a:lstStyle/>
          <a:p>
            <a:r>
              <a:rPr lang="en-US" dirty="0" smtClean="0"/>
              <a:t>Relate counseling</a:t>
            </a:r>
          </a:p>
          <a:p>
            <a:r>
              <a:rPr lang="en-US" dirty="0" smtClean="0"/>
              <a:t>Traverse counseling</a:t>
            </a:r>
          </a:p>
          <a:p>
            <a:r>
              <a:rPr lang="en-US" dirty="0" smtClean="0"/>
              <a:t>South Lake Pediatrics</a:t>
            </a:r>
          </a:p>
          <a:p>
            <a:endParaRPr lang="en-US" dirty="0"/>
          </a:p>
          <a:p>
            <a:r>
              <a:rPr lang="en-US" dirty="0" smtClean="0">
                <a:hlinkClick r:id="rId2"/>
              </a:rPr>
              <a:t>www.tonkcares.org</a:t>
            </a:r>
            <a:endParaRPr lang="en-US" dirty="0" smtClean="0"/>
          </a:p>
          <a:p>
            <a:r>
              <a:rPr lang="en-US" u="sng" dirty="0">
                <a:hlinkClick r:id="rId3"/>
              </a:rPr>
              <a:t>https://www.thetruth.com</a:t>
            </a:r>
            <a:endParaRPr lang="en-US" dirty="0"/>
          </a:p>
          <a:p>
            <a:r>
              <a:rPr lang="en-US" u="sng" dirty="0">
                <a:hlinkClick r:id="rId4"/>
              </a:rPr>
              <a:t>https://www.teen.smokefree.gov/</a:t>
            </a:r>
            <a:endParaRPr lang="en-US" dirty="0"/>
          </a:p>
          <a:p>
            <a:r>
              <a:rPr lang="en-US" u="sng" dirty="0">
                <a:hlinkClick r:id="rId5"/>
              </a:rPr>
              <a:t>http://www.nosmokingroom.org/</a:t>
            </a:r>
            <a:endParaRPr lang="en-US" dirty="0"/>
          </a:p>
          <a:p>
            <a:endParaRPr lang="en-US" dirty="0"/>
          </a:p>
        </p:txBody>
      </p:sp>
    </p:spTree>
    <p:extLst>
      <p:ext uri="{BB962C8B-B14F-4D97-AF65-F5344CB8AC3E}">
        <p14:creationId xmlns:p14="http://schemas.microsoft.com/office/powerpoint/2010/main" val="29911542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Summarize….</a:t>
            </a:r>
            <a:endParaRPr lang="en-US" dirty="0"/>
          </a:p>
        </p:txBody>
      </p:sp>
      <p:sp>
        <p:nvSpPr>
          <p:cNvPr id="3" name="Content Placeholder 2"/>
          <p:cNvSpPr>
            <a:spLocks noGrp="1"/>
          </p:cNvSpPr>
          <p:nvPr>
            <p:ph idx="1"/>
          </p:nvPr>
        </p:nvSpPr>
        <p:spPr>
          <a:xfrm>
            <a:off x="1024128" y="1845734"/>
            <a:ext cx="10131552" cy="4335610"/>
          </a:xfrm>
        </p:spPr>
        <p:txBody>
          <a:bodyPr>
            <a:normAutofit lnSpcReduction="10000"/>
          </a:bodyPr>
          <a:lstStyle/>
          <a:p>
            <a:pPr>
              <a:buFont typeface="Wingdings" panose="05000000000000000000" pitchFamily="2" charset="2"/>
              <a:buChar char="§"/>
            </a:pPr>
            <a:r>
              <a:rPr lang="en-US" dirty="0" smtClean="0"/>
              <a:t>Electronic device use is on the rise. </a:t>
            </a:r>
          </a:p>
          <a:p>
            <a:pPr>
              <a:buFont typeface="Wingdings" panose="05000000000000000000" pitchFamily="2" charset="2"/>
              <a:buChar char="§"/>
            </a:pPr>
            <a:r>
              <a:rPr lang="en-US" dirty="0" smtClean="0"/>
              <a:t>These devices have re-normalize </a:t>
            </a:r>
            <a:r>
              <a:rPr lang="en-US" dirty="0" smtClean="0"/>
              <a:t>smoking (especially if use is permitted in venues where traditional tobacco products have been banned).</a:t>
            </a:r>
          </a:p>
          <a:p>
            <a:pPr>
              <a:buFont typeface="Wingdings" panose="05000000000000000000" pitchFamily="2" charset="2"/>
              <a:buChar char="§"/>
            </a:pPr>
            <a:r>
              <a:rPr lang="en-US" dirty="0"/>
              <a:t>H</a:t>
            </a:r>
            <a:r>
              <a:rPr lang="en-US" dirty="0" smtClean="0"/>
              <a:t>igh </a:t>
            </a:r>
            <a:r>
              <a:rPr lang="en-US" dirty="0" smtClean="0"/>
              <a:t>appeal </a:t>
            </a:r>
            <a:r>
              <a:rPr lang="en-US" dirty="0" smtClean="0"/>
              <a:t>to “non-smokers” </a:t>
            </a:r>
            <a:r>
              <a:rPr lang="en-US" dirty="0" smtClean="0"/>
              <a:t>(especially children and adolescents). </a:t>
            </a:r>
          </a:p>
          <a:p>
            <a:pPr>
              <a:buFont typeface="Wingdings" panose="05000000000000000000" pitchFamily="2" charset="2"/>
              <a:buChar char="§"/>
            </a:pPr>
            <a:r>
              <a:rPr lang="en-US" dirty="0" smtClean="0"/>
              <a:t>Serious health risk in neurodevelopment, future cognitive function, and increased likelihood of addiction. </a:t>
            </a:r>
          </a:p>
          <a:p>
            <a:pPr>
              <a:buFont typeface="Wingdings" panose="05000000000000000000" pitchFamily="2" charset="2"/>
              <a:buChar char="§"/>
            </a:pPr>
            <a:r>
              <a:rPr lang="en-US" dirty="0" smtClean="0">
                <a:solidFill>
                  <a:schemeClr val="accent1">
                    <a:lumMod val="75000"/>
                  </a:schemeClr>
                </a:solidFill>
              </a:rPr>
              <a:t>95</a:t>
            </a:r>
            <a:r>
              <a:rPr lang="en-US" dirty="0">
                <a:solidFill>
                  <a:schemeClr val="accent1">
                    <a:lumMod val="75000"/>
                  </a:schemeClr>
                </a:solidFill>
              </a:rPr>
              <a:t>% of current adult smokers began use prior to the age of </a:t>
            </a:r>
            <a:r>
              <a:rPr lang="en-US" dirty="0" smtClean="0">
                <a:solidFill>
                  <a:schemeClr val="accent1">
                    <a:lumMod val="75000"/>
                  </a:schemeClr>
                </a:solidFill>
              </a:rPr>
              <a:t>21.</a:t>
            </a:r>
          </a:p>
          <a:p>
            <a:pPr>
              <a:buFont typeface="Wingdings" panose="05000000000000000000" pitchFamily="2" charset="2"/>
              <a:buChar char="§"/>
            </a:pPr>
            <a:r>
              <a:rPr lang="en-US" dirty="0" smtClean="0">
                <a:solidFill>
                  <a:schemeClr val="tx1"/>
                </a:solidFill>
              </a:rPr>
              <a:t>Consider policies and programs in OUR community to curb this public health concern.</a:t>
            </a:r>
            <a:endParaRPr lang="en-US" dirty="0">
              <a:solidFill>
                <a:schemeClr val="tx1"/>
              </a:solidFill>
            </a:endParaRPr>
          </a:p>
          <a:p>
            <a:pPr>
              <a:buFont typeface="Wingdings" panose="05000000000000000000" pitchFamily="2" charset="2"/>
              <a:buChar char="§"/>
            </a:pPr>
            <a:r>
              <a:rPr lang="en-US" dirty="0"/>
              <a:t>Tobacco remains the leading cause of preventable death and disease in our state, moreover the </a:t>
            </a:r>
            <a:r>
              <a:rPr lang="en-US" dirty="0">
                <a:solidFill>
                  <a:schemeClr val="accent1">
                    <a:lumMod val="75000"/>
                  </a:schemeClr>
                </a:solidFill>
              </a:rPr>
              <a:t>Minnesota Department of Health reports 102,100 youth are projected to die from smoking related illness. </a:t>
            </a:r>
            <a:endParaRPr lang="en-US" dirty="0" smtClean="0">
              <a:solidFill>
                <a:schemeClr val="accent1">
                  <a:lumMod val="75000"/>
                </a:schemeClr>
              </a:solidFill>
            </a:endParaRPr>
          </a:p>
          <a:p>
            <a:pPr>
              <a:buFont typeface="Wingdings" panose="05000000000000000000" pitchFamily="2" charset="2"/>
              <a:buChar char="§"/>
            </a:pPr>
            <a:r>
              <a:rPr lang="en-US" b="1" dirty="0" smtClean="0">
                <a:solidFill>
                  <a:schemeClr val="accent1">
                    <a:lumMod val="75000"/>
                  </a:schemeClr>
                </a:solidFill>
              </a:rPr>
              <a:t>!!!!Be a part of the solution… change the conversation and the outcome!!!!</a:t>
            </a:r>
            <a:endParaRPr lang="en-US" b="1" dirty="0">
              <a:solidFill>
                <a:schemeClr val="accent1">
                  <a:lumMod val="75000"/>
                </a:schemeClr>
              </a:solidFill>
            </a:endParaRPr>
          </a:p>
        </p:txBody>
      </p:sp>
    </p:spTree>
    <p:extLst>
      <p:ext uri="{BB962C8B-B14F-4D97-AF65-F5344CB8AC3E}">
        <p14:creationId xmlns:p14="http://schemas.microsoft.com/office/powerpoint/2010/main" val="348493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87255" y="838509"/>
            <a:ext cx="5427374" cy="4051300"/>
          </a:xfrm>
          <a:prstGeom prst="rect">
            <a:avLst/>
          </a:prstGeom>
        </p:spPr>
      </p:pic>
      <p:sp>
        <p:nvSpPr>
          <p:cNvPr id="5" name="Rectangle 4"/>
          <p:cNvSpPr/>
          <p:nvPr/>
        </p:nvSpPr>
        <p:spPr>
          <a:xfrm>
            <a:off x="6370746" y="1017653"/>
            <a:ext cx="5627966" cy="1477328"/>
          </a:xfrm>
          <a:prstGeom prst="rect">
            <a:avLst/>
          </a:prstGeom>
        </p:spPr>
        <p:txBody>
          <a:bodyPr wrap="square">
            <a:spAutoFit/>
          </a:bodyPr>
          <a:lstStyle/>
          <a:p>
            <a:r>
              <a:rPr lang="en-US" dirty="0" smtClean="0">
                <a:solidFill>
                  <a:srgbClr val="2F2F2F"/>
                </a:solidFill>
                <a:latin typeface="Arial" panose="020B0604020202020204" pitchFamily="34" charset="0"/>
              </a:rPr>
              <a:t>“The </a:t>
            </a:r>
            <a:r>
              <a:rPr lang="en-US" dirty="0">
                <a:solidFill>
                  <a:srgbClr val="2F2F2F"/>
                </a:solidFill>
                <a:latin typeface="Arial" panose="020B0604020202020204" pitchFamily="34" charset="0"/>
              </a:rPr>
              <a:t>JUUL by </a:t>
            </a:r>
            <a:r>
              <a:rPr lang="en-US" dirty="0" err="1">
                <a:solidFill>
                  <a:srgbClr val="2F2F2F"/>
                </a:solidFill>
                <a:latin typeface="Arial" panose="020B0604020202020204" pitchFamily="34" charset="0"/>
              </a:rPr>
              <a:t>Pax</a:t>
            </a:r>
            <a:r>
              <a:rPr lang="en-US" dirty="0">
                <a:solidFill>
                  <a:srgbClr val="2F2F2F"/>
                </a:solidFill>
                <a:latin typeface="Arial" panose="020B0604020202020204" pitchFamily="34" charset="0"/>
              </a:rPr>
              <a:t> is unlike most vaping devices on the market. It blurs the lines between </a:t>
            </a:r>
            <a:r>
              <a:rPr lang="en-US" dirty="0" err="1">
                <a:solidFill>
                  <a:srgbClr val="2F2F2F"/>
                </a:solidFill>
                <a:latin typeface="Arial" panose="020B0604020202020204" pitchFamily="34" charset="0"/>
              </a:rPr>
              <a:t>cigalikes</a:t>
            </a:r>
            <a:r>
              <a:rPr lang="en-US" dirty="0">
                <a:solidFill>
                  <a:srgbClr val="2F2F2F"/>
                </a:solidFill>
                <a:latin typeface="Arial" panose="020B0604020202020204" pitchFamily="34" charset="0"/>
              </a:rPr>
              <a:t> and vape pens, with a unique, </a:t>
            </a:r>
            <a:r>
              <a:rPr lang="en-US" dirty="0">
                <a:solidFill>
                  <a:schemeClr val="accent1">
                    <a:lumMod val="75000"/>
                  </a:schemeClr>
                </a:solidFill>
                <a:latin typeface="Arial" panose="020B0604020202020204" pitchFamily="34" charset="0"/>
              </a:rPr>
              <a:t>USB pen drive-like design and pre-filled cartridges that use nicotine salts to provide a much more satisfying </a:t>
            </a:r>
            <a:r>
              <a:rPr lang="en-US" dirty="0" smtClean="0">
                <a:solidFill>
                  <a:schemeClr val="accent1">
                    <a:lumMod val="75000"/>
                  </a:schemeClr>
                </a:solidFill>
                <a:latin typeface="Arial" panose="020B0604020202020204" pitchFamily="34" charset="0"/>
              </a:rPr>
              <a:t>vape. “</a:t>
            </a:r>
            <a:endParaRPr lang="en-US" dirty="0">
              <a:solidFill>
                <a:schemeClr val="accent1">
                  <a:lumMod val="75000"/>
                </a:schemeClr>
              </a:solidFill>
            </a:endParaRPr>
          </a:p>
        </p:txBody>
      </p:sp>
      <p:sp>
        <p:nvSpPr>
          <p:cNvPr id="6" name="Rectangle 5"/>
          <p:cNvSpPr/>
          <p:nvPr/>
        </p:nvSpPr>
        <p:spPr>
          <a:xfrm>
            <a:off x="6370746" y="2739627"/>
            <a:ext cx="5460698" cy="1200329"/>
          </a:xfrm>
          <a:prstGeom prst="rect">
            <a:avLst/>
          </a:prstGeom>
        </p:spPr>
        <p:txBody>
          <a:bodyPr wrap="square">
            <a:spAutoFit/>
          </a:bodyPr>
          <a:lstStyle/>
          <a:p>
            <a:r>
              <a:rPr lang="en-US" dirty="0" smtClean="0">
                <a:solidFill>
                  <a:srgbClr val="2F2F2F"/>
                </a:solidFill>
                <a:latin typeface="Arial" panose="020B0604020202020204" pitchFamily="34" charset="0"/>
              </a:rPr>
              <a:t>“The </a:t>
            </a:r>
            <a:r>
              <a:rPr lang="en-US" dirty="0">
                <a:solidFill>
                  <a:srgbClr val="2F2F2F"/>
                </a:solidFill>
                <a:latin typeface="Arial" panose="020B0604020202020204" pitchFamily="34" charset="0"/>
              </a:rPr>
              <a:t>vapor production is easily in line with what you get from much bigger, more complicated devices. Finally, </a:t>
            </a:r>
            <a:r>
              <a:rPr lang="en-US" dirty="0">
                <a:solidFill>
                  <a:schemeClr val="accent1">
                    <a:lumMod val="75000"/>
                  </a:schemeClr>
                </a:solidFill>
                <a:latin typeface="Arial" panose="020B0604020202020204" pitchFamily="34" charset="0"/>
              </a:rPr>
              <a:t>the high-nicotine e-liquid (50 mg/ml) used makes it satisfying for even the heaviest smokers</a:t>
            </a:r>
            <a:r>
              <a:rPr lang="en-US" dirty="0" smtClean="0">
                <a:solidFill>
                  <a:schemeClr val="accent1">
                    <a:lumMod val="75000"/>
                  </a:schemeClr>
                </a:solidFill>
                <a:latin typeface="Arial" panose="020B0604020202020204" pitchFamily="34" charset="0"/>
              </a:rPr>
              <a:t>.”</a:t>
            </a:r>
            <a:endParaRPr lang="en-US" dirty="0">
              <a:solidFill>
                <a:schemeClr val="accent1">
                  <a:lumMod val="75000"/>
                </a:schemeClr>
              </a:solidFill>
            </a:endParaRPr>
          </a:p>
        </p:txBody>
      </p:sp>
      <p:sp>
        <p:nvSpPr>
          <p:cNvPr id="7" name="Rectangle 6"/>
          <p:cNvSpPr/>
          <p:nvPr/>
        </p:nvSpPr>
        <p:spPr>
          <a:xfrm>
            <a:off x="6370746" y="4184602"/>
            <a:ext cx="5627966" cy="923330"/>
          </a:xfrm>
          <a:prstGeom prst="rect">
            <a:avLst/>
          </a:prstGeom>
        </p:spPr>
        <p:txBody>
          <a:bodyPr wrap="square">
            <a:spAutoFit/>
          </a:bodyPr>
          <a:lstStyle/>
          <a:p>
            <a:r>
              <a:rPr lang="en-US" dirty="0" smtClean="0">
                <a:solidFill>
                  <a:srgbClr val="2F2F2F"/>
                </a:solidFill>
                <a:latin typeface="Arial" panose="020B0604020202020204" pitchFamily="34" charset="0"/>
              </a:rPr>
              <a:t>“The </a:t>
            </a:r>
            <a:r>
              <a:rPr lang="en-US" dirty="0">
                <a:solidFill>
                  <a:srgbClr val="2F2F2F"/>
                </a:solidFill>
                <a:latin typeface="Arial" panose="020B0604020202020204" pitchFamily="34" charset="0"/>
              </a:rPr>
              <a:t>JUUL is available as part of a </a:t>
            </a:r>
            <a:r>
              <a:rPr lang="en-US" u="sng" dirty="0">
                <a:solidFill>
                  <a:srgbClr val="1E82AD"/>
                </a:solidFill>
                <a:latin typeface="Arial" panose="020B0604020202020204" pitchFamily="34" charset="0"/>
                <a:hlinkClick r:id="rId3"/>
              </a:rPr>
              <a:t>starter kit for $49.99</a:t>
            </a:r>
            <a:r>
              <a:rPr lang="en-US" dirty="0">
                <a:solidFill>
                  <a:srgbClr val="2F2F2F"/>
                </a:solidFill>
                <a:latin typeface="Arial" panose="020B0604020202020204" pitchFamily="34" charset="0"/>
              </a:rPr>
              <a:t>, which comes with the device, the USB charger and four </a:t>
            </a:r>
            <a:r>
              <a:rPr lang="en-US" dirty="0" err="1">
                <a:solidFill>
                  <a:srgbClr val="2F2F2F"/>
                </a:solidFill>
                <a:latin typeface="Arial" panose="020B0604020202020204" pitchFamily="34" charset="0"/>
              </a:rPr>
              <a:t>JUULpods</a:t>
            </a:r>
            <a:r>
              <a:rPr lang="en-US" dirty="0" smtClean="0">
                <a:solidFill>
                  <a:srgbClr val="2F2F2F"/>
                </a:solidFill>
                <a:latin typeface="Arial" panose="020B0604020202020204" pitchFamily="34" charset="0"/>
              </a:rPr>
              <a:t>.”</a:t>
            </a:r>
            <a:endParaRPr lang="en-US" dirty="0"/>
          </a:p>
        </p:txBody>
      </p:sp>
      <p:sp>
        <p:nvSpPr>
          <p:cNvPr id="2" name="Rectangle 1"/>
          <p:cNvSpPr/>
          <p:nvPr/>
        </p:nvSpPr>
        <p:spPr>
          <a:xfrm>
            <a:off x="6370746" y="5352578"/>
            <a:ext cx="5370150" cy="923330"/>
          </a:xfrm>
          <a:prstGeom prst="rect">
            <a:avLst/>
          </a:prstGeom>
        </p:spPr>
        <p:txBody>
          <a:bodyPr wrap="square">
            <a:spAutoFit/>
          </a:bodyPr>
          <a:lstStyle/>
          <a:p>
            <a:r>
              <a:rPr lang="en-US" dirty="0">
                <a:solidFill>
                  <a:schemeClr val="accent1">
                    <a:lumMod val="75000"/>
                  </a:schemeClr>
                </a:solidFill>
                <a:latin typeface="TwCenMTPro"/>
              </a:rPr>
              <a:t>One </a:t>
            </a:r>
            <a:r>
              <a:rPr lang="en-US" dirty="0" smtClean="0">
                <a:solidFill>
                  <a:schemeClr val="accent1">
                    <a:lumMod val="75000"/>
                  </a:schemeClr>
                </a:solidFill>
                <a:latin typeface="TwCenMTPro"/>
              </a:rPr>
              <a:t>JUUL pod </a:t>
            </a:r>
            <a:r>
              <a:rPr lang="en-US" dirty="0">
                <a:solidFill>
                  <a:schemeClr val="accent1">
                    <a:lumMod val="75000"/>
                  </a:schemeClr>
                </a:solidFill>
                <a:latin typeface="TwCenMTPro"/>
              </a:rPr>
              <a:t>is approximately equivalent to 1 pack of cigarettes or 200 puffs. Each </a:t>
            </a:r>
            <a:r>
              <a:rPr lang="en-US" dirty="0" err="1">
                <a:solidFill>
                  <a:schemeClr val="accent1">
                    <a:lumMod val="75000"/>
                  </a:schemeClr>
                </a:solidFill>
                <a:latin typeface="TwCenMTPro"/>
              </a:rPr>
              <a:t>JUULpod</a:t>
            </a:r>
            <a:r>
              <a:rPr lang="en-US" dirty="0">
                <a:solidFill>
                  <a:schemeClr val="accent1">
                    <a:lumMod val="75000"/>
                  </a:schemeClr>
                </a:solidFill>
                <a:latin typeface="TwCenMTPro"/>
              </a:rPr>
              <a:t> contains 0.7mL with 5% nicotine by weight.</a:t>
            </a:r>
            <a:endParaRPr lang="en-US" dirty="0">
              <a:solidFill>
                <a:schemeClr val="accent1">
                  <a:lumMod val="75000"/>
                </a:schemeClr>
              </a:solidFill>
            </a:endParaRPr>
          </a:p>
        </p:txBody>
      </p:sp>
    </p:spTree>
    <p:extLst>
      <p:ext uri="{BB962C8B-B14F-4D97-AF65-F5344CB8AC3E}">
        <p14:creationId xmlns:p14="http://schemas.microsoft.com/office/powerpoint/2010/main" val="245680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sp>
        <p:nvSpPr>
          <p:cNvPr id="3" name="Content Placeholder 2"/>
          <p:cNvSpPr>
            <a:spLocks noGrp="1"/>
          </p:cNvSpPr>
          <p:nvPr>
            <p:ph idx="1"/>
          </p:nvPr>
        </p:nvSpPr>
        <p:spPr/>
        <p:txBody>
          <a:bodyPr>
            <a:normAutofit fontScale="77500" lnSpcReduction="20000"/>
          </a:bodyPr>
          <a:lstStyle/>
          <a:p>
            <a:pPr marL="0" indent="0" algn="ctr">
              <a:buNone/>
            </a:pPr>
            <a:r>
              <a:rPr lang="en-US" sz="4000" dirty="0" smtClean="0"/>
              <a:t>Tonka CARES</a:t>
            </a:r>
          </a:p>
          <a:p>
            <a:pPr marL="0" indent="0" algn="ctr">
              <a:spcBef>
                <a:spcPts val="0"/>
              </a:spcBef>
              <a:buNone/>
            </a:pPr>
            <a:r>
              <a:rPr lang="en-US" sz="1600" dirty="0" smtClean="0"/>
              <a:t>Kim Oelhafen MD, MPH</a:t>
            </a:r>
          </a:p>
          <a:p>
            <a:pPr marL="0" indent="0" algn="ctr">
              <a:spcBef>
                <a:spcPts val="0"/>
              </a:spcBef>
              <a:buNone/>
            </a:pPr>
            <a:r>
              <a:rPr lang="en-US" sz="1600" dirty="0" smtClean="0"/>
              <a:t>Director </a:t>
            </a:r>
          </a:p>
          <a:p>
            <a:pPr marL="0" indent="0" algn="ctr">
              <a:spcBef>
                <a:spcPts val="0"/>
              </a:spcBef>
              <a:buNone/>
            </a:pPr>
            <a:r>
              <a:rPr lang="en-US" sz="1600" dirty="0" smtClean="0"/>
              <a:t>952-401-5056</a:t>
            </a:r>
          </a:p>
          <a:p>
            <a:pPr marL="0" indent="0" algn="ctr">
              <a:spcBef>
                <a:spcPts val="0"/>
              </a:spcBef>
              <a:buNone/>
            </a:pPr>
            <a:r>
              <a:rPr lang="en-US" sz="1600" dirty="0" smtClean="0">
                <a:hlinkClick r:id="rId2"/>
              </a:rPr>
              <a:t>www.tonkacares.org</a:t>
            </a:r>
            <a:endParaRPr lang="en-US" sz="1600" dirty="0" smtClean="0"/>
          </a:p>
          <a:p>
            <a:pPr marL="0" indent="0" algn="ctr">
              <a:spcBef>
                <a:spcPts val="0"/>
              </a:spcBef>
              <a:buNone/>
            </a:pPr>
            <a:r>
              <a:rPr lang="en-US" sz="1600" dirty="0" smtClean="0"/>
              <a:t>Visit us on Facebook and Twitter</a:t>
            </a:r>
          </a:p>
          <a:p>
            <a:pPr marL="0" indent="0" algn="ctr">
              <a:spcBef>
                <a:spcPts val="0"/>
              </a:spcBef>
              <a:buNone/>
            </a:pPr>
            <a:endParaRPr lang="en-US" sz="1600" dirty="0" smtClean="0"/>
          </a:p>
          <a:p>
            <a:pPr marL="0" indent="0" algn="ctr">
              <a:spcBef>
                <a:spcPts val="0"/>
              </a:spcBef>
              <a:buNone/>
            </a:pPr>
            <a:endParaRPr lang="en-US" sz="1600" dirty="0" smtClean="0"/>
          </a:p>
          <a:p>
            <a:pPr marL="0" indent="0" algn="ctr">
              <a:spcBef>
                <a:spcPts val="0"/>
              </a:spcBef>
              <a:buNone/>
            </a:pPr>
            <a:endParaRPr lang="en-US" sz="1600" dirty="0"/>
          </a:p>
          <a:p>
            <a:pPr algn="ctr">
              <a:buNone/>
            </a:pPr>
            <a:r>
              <a:rPr lang="en-US" sz="2600" dirty="0"/>
              <a:t>Association for Nonsmokers-Minnesota</a:t>
            </a:r>
          </a:p>
          <a:p>
            <a:pPr algn="ctr">
              <a:buNone/>
            </a:pPr>
            <a:r>
              <a:rPr lang="en-US" sz="1600" dirty="0" smtClean="0"/>
              <a:t>Kristen </a:t>
            </a:r>
            <a:r>
              <a:rPr lang="en-US" sz="1600" dirty="0"/>
              <a:t>Ackert, MPH</a:t>
            </a:r>
          </a:p>
          <a:p>
            <a:pPr algn="ctr">
              <a:buNone/>
            </a:pPr>
            <a:r>
              <a:rPr lang="en-US" sz="1600" dirty="0" smtClean="0"/>
              <a:t>kristen@ansrmn.org</a:t>
            </a:r>
            <a:endParaRPr lang="en-US" sz="1600" dirty="0"/>
          </a:p>
          <a:p>
            <a:pPr algn="ctr">
              <a:buNone/>
            </a:pPr>
            <a:r>
              <a:rPr lang="en-US" sz="1600" dirty="0"/>
              <a:t>651-646-3005</a:t>
            </a:r>
          </a:p>
          <a:p>
            <a:pPr marL="0" indent="0" algn="ctr">
              <a:spcBef>
                <a:spcPts val="0"/>
              </a:spcBef>
              <a:buNone/>
            </a:pPr>
            <a:endParaRPr lang="en-US" sz="1600" dirty="0" smtClean="0"/>
          </a:p>
          <a:p>
            <a:pPr marL="0" indent="0" algn="ctr">
              <a:spcBef>
                <a:spcPts val="0"/>
              </a:spcBef>
              <a:buNone/>
            </a:pPr>
            <a:endParaRPr lang="en-US" sz="1600" dirty="0"/>
          </a:p>
          <a:p>
            <a:pPr marL="0" indent="0" algn="ctr">
              <a:spcBef>
                <a:spcPts val="0"/>
              </a:spcBef>
              <a:buNone/>
            </a:pPr>
            <a:endParaRPr lang="en-US" sz="1600" dirty="0" smtClean="0"/>
          </a:p>
          <a:p>
            <a:pPr marL="0" indent="0" algn="ctr">
              <a:spcBef>
                <a:spcPts val="0"/>
              </a:spcBef>
              <a:buNone/>
            </a:pPr>
            <a:endParaRPr lang="en-US" sz="1600" dirty="0" smtClean="0"/>
          </a:p>
          <a:p>
            <a:pPr marL="0" indent="0" algn="ctr">
              <a:spcBef>
                <a:spcPts val="0"/>
              </a:spcBef>
              <a:buNone/>
            </a:pPr>
            <a:endParaRPr lang="en-US" sz="1600" dirty="0"/>
          </a:p>
          <a:p>
            <a:pPr marL="0" indent="0" algn="ctr">
              <a:spcBef>
                <a:spcPts val="0"/>
              </a:spcBef>
              <a:buNone/>
            </a:pPr>
            <a:r>
              <a:rPr lang="en-US" sz="1600" dirty="0" smtClean="0">
                <a:solidFill>
                  <a:schemeClr val="accent1">
                    <a:lumMod val="75000"/>
                  </a:schemeClr>
                </a:solidFill>
              </a:rPr>
              <a:t>Special thank you to ANSR, Minnetonka Public Schools, and Jeff Erickson, Amy Steiner, and Josh Stephan Minnetonka High School</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0570036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51314" y="406053"/>
            <a:ext cx="7562000" cy="1546400"/>
          </a:xfrm>
        </p:spPr>
        <p:txBody>
          <a:bodyPr/>
          <a:lstStyle/>
          <a:p>
            <a:r>
              <a:rPr lang="en-US" dirty="0" smtClean="0"/>
              <a:t>Questions ….</a:t>
            </a:r>
            <a:endParaRPr lang="en-US" dirty="0"/>
          </a:p>
        </p:txBody>
      </p:sp>
      <p:pic>
        <p:nvPicPr>
          <p:cNvPr id="5" name="Picture 4"/>
          <p:cNvPicPr>
            <a:picLocks noChangeAspect="1"/>
          </p:cNvPicPr>
          <p:nvPr/>
        </p:nvPicPr>
        <p:blipFill>
          <a:blip r:embed="rId2"/>
          <a:stretch>
            <a:fillRect/>
          </a:stretch>
        </p:blipFill>
        <p:spPr>
          <a:xfrm>
            <a:off x="4636633" y="2629580"/>
            <a:ext cx="2352675" cy="2295525"/>
          </a:xfrm>
          <a:prstGeom prst="rect">
            <a:avLst/>
          </a:prstGeom>
        </p:spPr>
      </p:pic>
    </p:spTree>
    <p:extLst>
      <p:ext uri="{BB962C8B-B14F-4D97-AF65-F5344CB8AC3E}">
        <p14:creationId xmlns:p14="http://schemas.microsoft.com/office/powerpoint/2010/main" val="10117846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82851"/>
            <a:ext cx="10058400" cy="1609344"/>
          </a:xfrm>
        </p:spPr>
        <p:txBody>
          <a:bodyPr/>
          <a:lstStyle/>
          <a:p>
            <a:r>
              <a:rPr lang="en-US" dirty="0" smtClean="0"/>
              <a:t>E-liquids aka Juice</a:t>
            </a:r>
            <a:endParaRPr lang="en-US" dirty="0"/>
          </a:p>
        </p:txBody>
      </p:sp>
      <p:sp>
        <p:nvSpPr>
          <p:cNvPr id="3" name="Content Placeholder 2"/>
          <p:cNvSpPr>
            <a:spLocks noGrp="1"/>
          </p:cNvSpPr>
          <p:nvPr>
            <p:ph idx="1"/>
          </p:nvPr>
        </p:nvSpPr>
        <p:spPr>
          <a:xfrm>
            <a:off x="896112" y="1554480"/>
            <a:ext cx="10232136" cy="4617720"/>
          </a:xfrm>
        </p:spPr>
        <p:txBody>
          <a:bodyPr/>
          <a:lstStyle/>
          <a:p>
            <a:endParaRPr lang="en-US" dirty="0" smtClean="0"/>
          </a:p>
          <a:p>
            <a:pPr>
              <a:buFont typeface="Wingdings" panose="05000000000000000000" pitchFamily="2" charset="2"/>
              <a:buChar char="§"/>
            </a:pPr>
            <a:r>
              <a:rPr lang="en-US" dirty="0" smtClean="0"/>
              <a:t>The </a:t>
            </a:r>
            <a:r>
              <a:rPr lang="en-US" dirty="0"/>
              <a:t>e-liquid in vaporizer products usually contains a propylene glycol or vegetable glycerin-based liquid with nicotine, flavoring and other chemicals and metals, but not tobacco.</a:t>
            </a:r>
            <a:endParaRPr lang="en-US" dirty="0" smtClean="0"/>
          </a:p>
          <a:p>
            <a:pPr>
              <a:buFont typeface="Wingdings" panose="05000000000000000000" pitchFamily="2" charset="2"/>
              <a:buChar char="§"/>
            </a:pPr>
            <a:r>
              <a:rPr lang="en-US" dirty="0" smtClean="0"/>
              <a:t>Many </a:t>
            </a:r>
            <a:r>
              <a:rPr lang="en-US" dirty="0"/>
              <a:t>of these particles contain varying amounts of toxic chemicals, </a:t>
            </a:r>
            <a:r>
              <a:rPr lang="en-US" dirty="0" smtClean="0"/>
              <a:t>including formaldehyde, </a:t>
            </a:r>
            <a:r>
              <a:rPr lang="en-US" dirty="0" err="1" smtClean="0"/>
              <a:t>acrolein</a:t>
            </a:r>
            <a:r>
              <a:rPr lang="en-US" dirty="0" smtClean="0"/>
              <a:t>, </a:t>
            </a:r>
            <a:r>
              <a:rPr lang="en-US" dirty="0" smtClean="0"/>
              <a:t>lead, tobacco-related nitrosamines </a:t>
            </a:r>
            <a:r>
              <a:rPr lang="en-US" dirty="0" smtClean="0"/>
              <a:t>and a wide variety of other substances. </a:t>
            </a:r>
          </a:p>
          <a:p>
            <a:pPr>
              <a:buFont typeface="Wingdings" panose="05000000000000000000" pitchFamily="2" charset="2"/>
              <a:buChar char="§"/>
            </a:pPr>
            <a:r>
              <a:rPr lang="en-US" dirty="0" smtClean="0"/>
              <a:t>Many of these chemicals have previously been found to be carcinogenic, in addition to being associated with a variety of respiratory </a:t>
            </a:r>
            <a:r>
              <a:rPr lang="en-US" dirty="0"/>
              <a:t>and heart </a:t>
            </a:r>
            <a:r>
              <a:rPr lang="en-US" dirty="0" smtClean="0"/>
              <a:t>disease- related illnesses. </a:t>
            </a:r>
            <a:endParaRPr lang="en-US" dirty="0"/>
          </a:p>
          <a:p>
            <a:endParaRPr lang="en-US" dirty="0"/>
          </a:p>
        </p:txBody>
      </p:sp>
      <p:pic>
        <p:nvPicPr>
          <p:cNvPr id="4" name="Picture 3"/>
          <p:cNvPicPr>
            <a:picLocks noChangeAspect="1"/>
          </p:cNvPicPr>
          <p:nvPr/>
        </p:nvPicPr>
        <p:blipFill>
          <a:blip r:embed="rId2"/>
          <a:stretch>
            <a:fillRect/>
          </a:stretch>
        </p:blipFill>
        <p:spPr>
          <a:xfrm>
            <a:off x="9141157" y="3998721"/>
            <a:ext cx="1637836" cy="2158668"/>
          </a:xfrm>
          <a:prstGeom prst="rect">
            <a:avLst/>
          </a:prstGeom>
        </p:spPr>
      </p:pic>
      <p:pic>
        <p:nvPicPr>
          <p:cNvPr id="5" name="Picture 4"/>
          <p:cNvPicPr>
            <a:picLocks noChangeAspect="1"/>
          </p:cNvPicPr>
          <p:nvPr/>
        </p:nvPicPr>
        <p:blipFill>
          <a:blip r:embed="rId3"/>
          <a:stretch>
            <a:fillRect/>
          </a:stretch>
        </p:blipFill>
        <p:spPr>
          <a:xfrm>
            <a:off x="4659872" y="3998721"/>
            <a:ext cx="3412853" cy="2307201"/>
          </a:xfrm>
          <a:prstGeom prst="rect">
            <a:avLst/>
          </a:prstGeom>
        </p:spPr>
      </p:pic>
      <p:pic>
        <p:nvPicPr>
          <p:cNvPr id="6" name="Picture 5"/>
          <p:cNvPicPr>
            <a:picLocks noChangeAspect="1"/>
          </p:cNvPicPr>
          <p:nvPr/>
        </p:nvPicPr>
        <p:blipFill>
          <a:blip r:embed="rId4"/>
          <a:stretch>
            <a:fillRect/>
          </a:stretch>
        </p:blipFill>
        <p:spPr>
          <a:xfrm>
            <a:off x="1193924" y="4171430"/>
            <a:ext cx="2134492" cy="2134492"/>
          </a:xfrm>
          <a:prstGeom prst="rect">
            <a:avLst/>
          </a:prstGeom>
        </p:spPr>
      </p:pic>
    </p:spTree>
    <p:extLst>
      <p:ext uri="{BB962C8B-B14F-4D97-AF65-F5344CB8AC3E}">
        <p14:creationId xmlns:p14="http://schemas.microsoft.com/office/powerpoint/2010/main" val="906420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Vaping as a cessation tool???</a:t>
            </a:r>
            <a:endParaRPr lang="en-US" dirty="0"/>
          </a:p>
        </p:txBody>
      </p:sp>
      <p:sp>
        <p:nvSpPr>
          <p:cNvPr id="3" name="Content Placeholder 2"/>
          <p:cNvSpPr>
            <a:spLocks noGrp="1"/>
          </p:cNvSpPr>
          <p:nvPr>
            <p:ph idx="1"/>
          </p:nvPr>
        </p:nvSpPr>
        <p:spPr>
          <a:xfrm>
            <a:off x="1097280" y="2041677"/>
            <a:ext cx="10058400" cy="4023360"/>
          </a:xfrm>
        </p:spPr>
        <p:txBody>
          <a:bodyPr>
            <a:normAutofit/>
          </a:bodyPr>
          <a:lstStyle/>
          <a:p>
            <a:pPr>
              <a:buFont typeface="Wingdings" panose="05000000000000000000" pitchFamily="2" charset="2"/>
              <a:buChar char="§"/>
            </a:pPr>
            <a:r>
              <a:rPr lang="en-US" dirty="0" smtClean="0"/>
              <a:t>Electronic cigarettes were originally marketed as a cessation device for long-term smokers, HOWEVER, neither the US Food and Drug Administration (FDA) nor American Medical Association has approved or recommended electronic cigarette devices as a cessation device</a:t>
            </a:r>
            <a:r>
              <a:rPr lang="en-US" dirty="0" smtClean="0"/>
              <a:t>.</a:t>
            </a:r>
            <a:endParaRPr lang="en-US" dirty="0" smtClean="0"/>
          </a:p>
          <a:p>
            <a:pPr lvl="1">
              <a:buFont typeface="Wingdings" panose="05000000000000000000" pitchFamily="2" charset="2"/>
              <a:buChar char="§"/>
            </a:pPr>
            <a:r>
              <a:rPr lang="en-US" sz="1400" dirty="0" smtClean="0"/>
              <a:t>“E-cigarettes </a:t>
            </a:r>
            <a:r>
              <a:rPr lang="en-US" sz="1400" dirty="0"/>
              <a:t>might present an effective alternative to leaf tobacco use for some smokers, but clinical testing, larger population studies, and full analyses of their ingredients and manufacturing processes need to be conducted before their safety, viability, and impacts can be determined as either clinical tools or as widely available, effective alternatives to tobacco use. Whether e-cigarettes can safely help people quit smoking also is unknown, </a:t>
            </a:r>
            <a:r>
              <a:rPr lang="en-US" sz="1400" dirty="0">
                <a:solidFill>
                  <a:schemeClr val="accent1">
                    <a:lumMod val="75000"/>
                  </a:schemeClr>
                </a:solidFill>
              </a:rPr>
              <a:t>but with their fruit and candy </a:t>
            </a:r>
            <a:r>
              <a:rPr lang="en-US" sz="1400" dirty="0" smtClean="0">
                <a:solidFill>
                  <a:schemeClr val="accent1">
                    <a:lumMod val="75000"/>
                  </a:schemeClr>
                </a:solidFill>
              </a:rPr>
              <a:t>flavors</a:t>
            </a:r>
            <a:r>
              <a:rPr lang="en-US" sz="1400" dirty="0">
                <a:solidFill>
                  <a:schemeClr val="accent1">
                    <a:lumMod val="75000"/>
                  </a:schemeClr>
                </a:solidFill>
              </a:rPr>
              <a:t>, they have a clear potential to entice new smokers</a:t>
            </a:r>
            <a:r>
              <a:rPr lang="en-US" sz="1400" dirty="0" smtClean="0">
                <a:solidFill>
                  <a:schemeClr val="accent1">
                    <a:lumMod val="75000"/>
                  </a:schemeClr>
                </a:solidFill>
              </a:rPr>
              <a:t>.”- American </a:t>
            </a:r>
            <a:r>
              <a:rPr lang="en-US" sz="1400" dirty="0" smtClean="0">
                <a:solidFill>
                  <a:schemeClr val="accent1">
                    <a:lumMod val="75000"/>
                  </a:schemeClr>
                </a:solidFill>
              </a:rPr>
              <a:t>Medical Association </a:t>
            </a:r>
          </a:p>
          <a:p>
            <a:pPr>
              <a:buFont typeface="Wingdings" panose="05000000000000000000" pitchFamily="2" charset="2"/>
              <a:buChar char="§"/>
            </a:pPr>
            <a:r>
              <a:rPr lang="en-US" dirty="0" smtClean="0">
                <a:solidFill>
                  <a:schemeClr val="accent1">
                    <a:lumMod val="75000"/>
                  </a:schemeClr>
                </a:solidFill>
              </a:rPr>
              <a:t>This sentiment is shared by the </a:t>
            </a:r>
            <a:r>
              <a:rPr lang="en-US" dirty="0">
                <a:solidFill>
                  <a:schemeClr val="accent1">
                    <a:lumMod val="75000"/>
                  </a:schemeClr>
                </a:solidFill>
              </a:rPr>
              <a:t>h</a:t>
            </a:r>
            <a:r>
              <a:rPr lang="en-US" dirty="0" smtClean="0">
                <a:solidFill>
                  <a:schemeClr val="accent1">
                    <a:lumMod val="75000"/>
                  </a:schemeClr>
                </a:solidFill>
              </a:rPr>
              <a:t>ealth </a:t>
            </a:r>
            <a:r>
              <a:rPr lang="en-US" dirty="0">
                <a:solidFill>
                  <a:schemeClr val="accent1">
                    <a:lumMod val="75000"/>
                  </a:schemeClr>
                </a:solidFill>
              </a:rPr>
              <a:t>o</a:t>
            </a:r>
            <a:r>
              <a:rPr lang="en-US" dirty="0" smtClean="0">
                <a:solidFill>
                  <a:schemeClr val="accent1">
                    <a:lumMod val="75000"/>
                  </a:schemeClr>
                </a:solidFill>
              </a:rPr>
              <a:t>rganizations world-wide.</a:t>
            </a:r>
            <a:endParaRPr lang="en-US" dirty="0" smtClean="0">
              <a:solidFill>
                <a:schemeClr val="accent1">
                  <a:lumMod val="75000"/>
                </a:schemeClr>
              </a:solidFill>
            </a:endParaRPr>
          </a:p>
          <a:p>
            <a:pPr marL="548640" lvl="2" indent="0">
              <a:buNone/>
            </a:pPr>
            <a:endParaRPr lang="en-US" dirty="0">
              <a:solidFill>
                <a:schemeClr val="accent1">
                  <a:lumMod val="75000"/>
                </a:schemeClr>
              </a:solidFill>
            </a:endParaRPr>
          </a:p>
        </p:txBody>
      </p:sp>
    </p:spTree>
    <p:extLst>
      <p:ext uri="{BB962C8B-B14F-4D97-AF65-F5344CB8AC3E}">
        <p14:creationId xmlns:p14="http://schemas.microsoft.com/office/powerpoint/2010/main" val="373721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Adverse affects</a:t>
            </a:r>
            <a:endParaRPr lang="en-US" dirty="0"/>
          </a:p>
        </p:txBody>
      </p:sp>
      <p:sp>
        <p:nvSpPr>
          <p:cNvPr id="3" name="Content Placeholder 2"/>
          <p:cNvSpPr>
            <a:spLocks noGrp="1"/>
          </p:cNvSpPr>
          <p:nvPr>
            <p:ph idx="1"/>
          </p:nvPr>
        </p:nvSpPr>
        <p:spPr>
          <a:xfrm>
            <a:off x="1005840" y="1728216"/>
            <a:ext cx="10204704" cy="5474398"/>
          </a:xfrm>
        </p:spPr>
        <p:txBody>
          <a:bodyPr/>
          <a:lstStyle/>
          <a:p>
            <a:pPr lvl="1"/>
            <a:r>
              <a:rPr lang="en-US" sz="2000" dirty="0" smtClean="0"/>
              <a:t>SO what are the harms of vaping….</a:t>
            </a:r>
          </a:p>
          <a:p>
            <a:pPr marL="548640" lvl="2" indent="0">
              <a:buNone/>
            </a:pPr>
            <a:endParaRPr lang="en-US" dirty="0"/>
          </a:p>
          <a:p>
            <a:pPr lvl="2"/>
            <a:r>
              <a:rPr lang="en-US" sz="1800" dirty="0"/>
              <a:t>Neurodevelopment </a:t>
            </a:r>
            <a:r>
              <a:rPr lang="en-US" sz="1800" dirty="0" smtClean="0"/>
              <a:t>derangements </a:t>
            </a:r>
          </a:p>
          <a:p>
            <a:pPr marL="548640" lvl="2" indent="0">
              <a:buNone/>
            </a:pPr>
            <a:endParaRPr lang="en-US" sz="1800" dirty="0"/>
          </a:p>
          <a:p>
            <a:pPr lvl="2"/>
            <a:r>
              <a:rPr lang="en-US" sz="1800" dirty="0"/>
              <a:t>N</a:t>
            </a:r>
            <a:r>
              <a:rPr lang="en-US" sz="1800" dirty="0" smtClean="0"/>
              <a:t>icotine effects</a:t>
            </a:r>
          </a:p>
          <a:p>
            <a:pPr marL="548640" lvl="2" indent="0">
              <a:buNone/>
            </a:pPr>
            <a:endParaRPr lang="en-US" sz="1800" dirty="0"/>
          </a:p>
          <a:p>
            <a:pPr lvl="2"/>
            <a:r>
              <a:rPr lang="en-US" sz="1800" dirty="0" smtClean="0"/>
              <a:t>Dangers of accompanying </a:t>
            </a:r>
            <a:r>
              <a:rPr lang="en-US" sz="1800" dirty="0"/>
              <a:t>substances in the aerosol (often referred to as vapor</a:t>
            </a:r>
            <a:r>
              <a:rPr lang="en-US" sz="1800" dirty="0" smtClean="0"/>
              <a:t>)</a:t>
            </a:r>
          </a:p>
          <a:p>
            <a:pPr marL="548640" lvl="2" indent="0">
              <a:buNone/>
            </a:pPr>
            <a:endParaRPr lang="en-US" sz="1800" dirty="0"/>
          </a:p>
          <a:p>
            <a:pPr lvl="2"/>
            <a:r>
              <a:rPr lang="en-US" sz="1800" dirty="0" smtClean="0"/>
              <a:t>Dangers of temperature </a:t>
            </a:r>
            <a:r>
              <a:rPr lang="en-US" sz="1800" dirty="0"/>
              <a:t>modifications of the </a:t>
            </a:r>
            <a:r>
              <a:rPr lang="en-US" sz="1800" dirty="0" smtClean="0"/>
              <a:t>content (combustible components)</a:t>
            </a:r>
          </a:p>
          <a:p>
            <a:pPr lvl="2"/>
            <a:endParaRPr lang="en-US" sz="1800" dirty="0"/>
          </a:p>
          <a:p>
            <a:pPr lvl="2"/>
            <a:r>
              <a:rPr lang="en-US" sz="1800" dirty="0" smtClean="0"/>
              <a:t>Use of recreational marijuana and synthetic drugs</a:t>
            </a:r>
          </a:p>
          <a:p>
            <a:pPr lvl="2"/>
            <a:endParaRPr lang="en-US" sz="1800" dirty="0" smtClean="0"/>
          </a:p>
          <a:p>
            <a:pPr lvl="2"/>
            <a:endParaRPr lang="en-US" dirty="0"/>
          </a:p>
          <a:p>
            <a:pPr lvl="2"/>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9322689" y="4203382"/>
            <a:ext cx="2619375" cy="1743075"/>
          </a:xfrm>
          <a:prstGeom prst="rect">
            <a:avLst/>
          </a:prstGeom>
        </p:spPr>
      </p:pic>
    </p:spTree>
    <p:extLst>
      <p:ext uri="{BB962C8B-B14F-4D97-AF65-F5344CB8AC3E}">
        <p14:creationId xmlns:p14="http://schemas.microsoft.com/office/powerpoint/2010/main" val="267634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440</TotalTime>
  <Words>4244</Words>
  <Application>Microsoft Office PowerPoint</Application>
  <PresentationFormat>Widescreen</PresentationFormat>
  <Paragraphs>437</Paragraphs>
  <Slides>61</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Calibri Light</vt:lpstr>
      <vt:lpstr>Oswald</vt:lpstr>
      <vt:lpstr>Roboto Condensed</vt:lpstr>
      <vt:lpstr>TwCenMTPro</vt:lpstr>
      <vt:lpstr>Wingdings</vt:lpstr>
      <vt:lpstr>Retrospect</vt:lpstr>
      <vt:lpstr>Vaping, E-cigarettes, &amp; Tobacco</vt:lpstr>
      <vt:lpstr>Agenda </vt:lpstr>
      <vt:lpstr>What is vaping….</vt:lpstr>
      <vt:lpstr>Vape Devices…</vt:lpstr>
      <vt:lpstr>Structure of the e-cigarette</vt:lpstr>
      <vt:lpstr>PowerPoint Presentation</vt:lpstr>
      <vt:lpstr>E-liquids aka Juice</vt:lpstr>
      <vt:lpstr>Vaping as a cessation tool???</vt:lpstr>
      <vt:lpstr>Adverse affects</vt:lpstr>
      <vt:lpstr>Neuro-development</vt:lpstr>
      <vt:lpstr>Neuro-development &amp; Adverse effects</vt:lpstr>
      <vt:lpstr>How does Nicotine affect US?</vt:lpstr>
      <vt:lpstr> Popcorn Lung  </vt:lpstr>
      <vt:lpstr>Thermal Injury   </vt:lpstr>
      <vt:lpstr> Electronic Devices &amp; Recreational Marijuana  </vt:lpstr>
      <vt:lpstr>Trends &amp; Statistics</vt:lpstr>
      <vt:lpstr>PowerPoint Presentation</vt:lpstr>
      <vt:lpstr>PowerPoint Presentation</vt:lpstr>
      <vt:lpstr>Minnesota state student survey 2016</vt:lpstr>
      <vt:lpstr>So why and how is this all occurring</vt:lpstr>
      <vt:lpstr>E-Cigarette Advertising</vt:lpstr>
      <vt:lpstr>PowerPoint Presentation</vt:lpstr>
      <vt:lpstr>PowerPoint Presentation</vt:lpstr>
      <vt:lpstr>PowerPoint Presentation</vt:lpstr>
      <vt:lpstr>Policies that address youth tobacco use</vt:lpstr>
      <vt:lpstr>Tobacco Prevention Wins in Minnesota</vt:lpstr>
      <vt:lpstr>Some Recent Local Policy Wins in Minnesota</vt:lpstr>
      <vt:lpstr>PowerPoint Presentation</vt:lpstr>
      <vt:lpstr>Minnesota E-Cigarette Laws</vt:lpstr>
      <vt:lpstr>Tobacco 21</vt:lpstr>
      <vt:lpstr>PowerPoint Presentation</vt:lpstr>
      <vt:lpstr>PowerPoint Presentation</vt:lpstr>
      <vt:lpstr>95% of current adult smokers started before they were 21.</vt:lpstr>
      <vt:lpstr>Human and economic cost to tobacco use:</vt:lpstr>
      <vt:lpstr>Many youth get tobacco from older peers</vt:lpstr>
      <vt:lpstr>The tobacco industry targets youth</vt:lpstr>
      <vt:lpstr>National Academy of Medicine Report- 2015</vt:lpstr>
      <vt:lpstr>Impact of Tobacco 21 in Minnesota</vt:lpstr>
      <vt:lpstr>Who supports Tobacco 21?</vt:lpstr>
      <vt:lpstr>PowerPoint Presentation</vt:lpstr>
      <vt:lpstr>The growing list of cities and states with Tobacco 21 laws</vt:lpstr>
      <vt:lpstr>MN State Action</vt:lpstr>
      <vt:lpstr>If someone can join the military at 18- shouldn’t they be able to buy tobacco?</vt:lpstr>
      <vt:lpstr>Won’t youth find ways to get tobacco regardless of what we do?</vt:lpstr>
      <vt:lpstr>Will Tobacco 21 hurt retailers?</vt:lpstr>
      <vt:lpstr>Why should e-cigarettes be included in Tobacco 21 policies?</vt:lpstr>
      <vt:lpstr>Couldn’t Tobacco 21 be used to target youth and communities of color?</vt:lpstr>
      <vt:lpstr>Won’t people just go to neighboring towns/cities?</vt:lpstr>
      <vt:lpstr>In summary</vt:lpstr>
      <vt:lpstr>Minnetonka High School</vt:lpstr>
      <vt:lpstr>Perception vs Reality </vt:lpstr>
      <vt:lpstr>Tobacco Policy </vt:lpstr>
      <vt:lpstr>MHS Handbook Definition</vt:lpstr>
      <vt:lpstr>PowerPoint Presentation</vt:lpstr>
      <vt:lpstr>Violation Consequences</vt:lpstr>
      <vt:lpstr>Support</vt:lpstr>
      <vt:lpstr>In Conclusion….</vt:lpstr>
      <vt:lpstr>Community Resources </vt:lpstr>
      <vt:lpstr>To Summarize….</vt:lpstr>
      <vt:lpstr>For More Information….</vt:lpstr>
      <vt:lpstr>Questions ….</vt:lpstr>
    </vt:vector>
  </TitlesOfParts>
  <Company>Minnetonka Public Schools # 276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E-cigarettes, &amp; Tobacco</dc:title>
  <dc:creator>Oelhafen, Kimberly</dc:creator>
  <cp:lastModifiedBy>Oelhafen, Kimberly</cp:lastModifiedBy>
  <cp:revision>43</cp:revision>
  <cp:lastPrinted>2018-04-17T21:41:06Z</cp:lastPrinted>
  <dcterms:created xsi:type="dcterms:W3CDTF">2018-04-12T16:23:31Z</dcterms:created>
  <dcterms:modified xsi:type="dcterms:W3CDTF">2018-04-17T21:45:28Z</dcterms:modified>
</cp:coreProperties>
</file>