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sldIdLst>
    <p:sldId id="264" r:id="rId2"/>
    <p:sldId id="265" r:id="rId3"/>
    <p:sldId id="284" r:id="rId4"/>
    <p:sldId id="275" r:id="rId5"/>
    <p:sldId id="277" r:id="rId6"/>
    <p:sldId id="285" r:id="rId7"/>
    <p:sldId id="279" r:id="rId8"/>
    <p:sldId id="283" r:id="rId9"/>
    <p:sldId id="266" r:id="rId10"/>
    <p:sldId id="297" r:id="rId11"/>
    <p:sldId id="299" r:id="rId12"/>
    <p:sldId id="301" r:id="rId13"/>
    <p:sldId id="302" r:id="rId14"/>
    <p:sldId id="268" r:id="rId15"/>
    <p:sldId id="27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58901" autoAdjust="0"/>
  </p:normalViewPr>
  <p:slideViewPr>
    <p:cSldViewPr>
      <p:cViewPr varScale="1">
        <p:scale>
          <a:sx n="37" d="100"/>
          <a:sy n="37" d="100"/>
        </p:scale>
        <p:origin x="224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D0823-B71C-4A11-9068-180108CF0151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0271E-F2F4-458F-86C0-E6E2E9FA5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0271E-F2F4-458F-86C0-E6E2E9FA5A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47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0271E-F2F4-458F-86C0-E6E2E9FA5A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45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0271E-F2F4-458F-86C0-E6E2E9FA5A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75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0271E-F2F4-458F-86C0-E6E2E9FA5A3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0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0271E-F2F4-458F-86C0-E6E2E9FA5A3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78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0271E-F2F4-458F-86C0-E6E2E9FA5A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02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0271E-F2F4-458F-86C0-E6E2E9FA5A3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9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4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2DD88-0C6F-4C3E-B74B-2499ED81A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35F58-3D00-4BAF-92E1-91A60721C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E4EDF-B356-48DB-AD0B-E713B5C7F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4AA37-4947-430B-B3BD-39144B9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61E46-DED6-4045-84EC-9635822E7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072E4-7A39-48D5-B9DA-E229F73CF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CB6A9-E01F-4D3A-9B5F-E41628285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60180-EBB8-44C0-A796-028D46A0B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C3F5F-728C-4349-94D9-EEBBA1EA2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D6F09-9394-4A64-954D-E6CEA956C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AC5BA-9837-4AE1-9150-9926D728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3315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316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317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318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319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7DD472A7-E42D-424F-95F7-73D8213A8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6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3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3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33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33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3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3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33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33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3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3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33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33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3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3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33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33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3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3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33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33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324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choolboard@minnetonkaschools.org" TargetMode="External"/><Relationship Id="rId2" Type="http://schemas.openxmlformats.org/officeDocument/2006/relationships/hyperlink" Target="http://www.minnetonkaschool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09800"/>
            <a:ext cx="8763000" cy="1933575"/>
          </a:xfrm>
        </p:spPr>
        <p:txBody>
          <a:bodyPr/>
          <a:lstStyle/>
          <a:p>
            <a:pPr algn="ctr"/>
            <a:r>
              <a:rPr lang="en-US" dirty="0" smtClean="0"/>
              <a:t>Minnetonka School Board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Fall </a:t>
            </a:r>
            <a:r>
              <a:rPr lang="en-US" dirty="0"/>
              <a:t>2017</a:t>
            </a:r>
            <a:br>
              <a:rPr lang="en-US" dirty="0"/>
            </a:br>
            <a:r>
              <a:rPr lang="en-US" dirty="0" smtClean="0"/>
              <a:t>Update</a:t>
            </a:r>
            <a:endParaRPr lang="en-US" dirty="0"/>
          </a:p>
        </p:txBody>
      </p:sp>
      <p:pic>
        <p:nvPicPr>
          <p:cNvPr id="4" name="Picture 4" descr="Sailboat_positive_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399280"/>
            <a:ext cx="1524000" cy="23063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2017-2018 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Goal 1: Student Well-Being</a:t>
            </a:r>
            <a:endParaRPr lang="en-US" dirty="0"/>
          </a:p>
          <a:p>
            <a:pPr marL="0" indent="0">
              <a:buNone/>
            </a:pPr>
            <a:r>
              <a:rPr lang="en-US" sz="2400" dirty="0"/>
              <a:t>The well-being of students is a priority for families and the District. In 2017-18, the District will create and implement a plan that supports parents’ desires to have their students be socially and emotionally strong and provides the appropriate level of support to students for their academic, social and emotional well-being. This plan will be presented to the Board by April 15, 2018 and will include:</a:t>
            </a:r>
          </a:p>
          <a:p>
            <a:r>
              <a:rPr lang="en-US" sz="2000" dirty="0" smtClean="0"/>
              <a:t>A </a:t>
            </a:r>
            <a:r>
              <a:rPr lang="en-US" sz="2000" dirty="0"/>
              <a:t>comprehensive resource map for families of internal and external resources</a:t>
            </a:r>
          </a:p>
          <a:p>
            <a:r>
              <a:rPr lang="en-US" sz="2000" dirty="0" smtClean="0"/>
              <a:t>Services </a:t>
            </a:r>
            <a:r>
              <a:rPr lang="en-US" sz="2000" dirty="0"/>
              <a:t>and strategies that the District has or should implement</a:t>
            </a:r>
          </a:p>
          <a:p>
            <a:r>
              <a:rPr lang="en-US" sz="2000" dirty="0" smtClean="0"/>
              <a:t>A </a:t>
            </a:r>
            <a:r>
              <a:rPr lang="en-US" sz="2000" dirty="0"/>
              <a:t>gap analysis of unmet needs</a:t>
            </a:r>
          </a:p>
          <a:p>
            <a:r>
              <a:rPr lang="en-US" sz="2000" dirty="0" smtClean="0"/>
              <a:t>Opportunities </a:t>
            </a:r>
            <a:r>
              <a:rPr lang="en-US" sz="2000" dirty="0"/>
              <a:t>to meet unmet needs</a:t>
            </a:r>
            <a:endParaRPr lang="en-US" sz="1000" dirty="0"/>
          </a:p>
          <a:p>
            <a:pPr marL="0" indent="0">
              <a:buNone/>
            </a:pPr>
            <a:r>
              <a:rPr lang="en-US" sz="1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1288766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2017-2018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Goal 2: Workforce of Tomorrow</a:t>
            </a:r>
            <a:endParaRPr lang="en-US" dirty="0"/>
          </a:p>
          <a:p>
            <a:pPr marL="0" indent="0">
              <a:buNone/>
            </a:pPr>
            <a:r>
              <a:rPr lang="en-US" sz="2200" dirty="0"/>
              <a:t>Over the course of five years, the District will complete and implement a plan that assures an ongoing supply of outstanding teachers, administrators and support staff to serve students throughout their years in the District. Year one of this five-year goal will focus on identification of the resources required. The articulation of these resources will be presented to the Board by June 1, 2018 and detail aspects such as:</a:t>
            </a:r>
          </a:p>
          <a:p>
            <a:r>
              <a:rPr lang="en-US" sz="2000" dirty="0" smtClean="0"/>
              <a:t>Pipeline </a:t>
            </a:r>
            <a:r>
              <a:rPr lang="en-US" sz="2000" dirty="0"/>
              <a:t>development (quality and quantity)</a:t>
            </a:r>
          </a:p>
          <a:p>
            <a:r>
              <a:rPr lang="en-US" sz="2000" dirty="0" smtClean="0"/>
              <a:t>Opportunities </a:t>
            </a:r>
            <a:r>
              <a:rPr lang="en-US" sz="2000" dirty="0"/>
              <a:t>to develop talent: explore possible sources such as Minnetonka students (VANTAGE strand), training and events, internships, university partnerships, etc.</a:t>
            </a:r>
          </a:p>
          <a:p>
            <a:r>
              <a:rPr lang="en-US" sz="2000" dirty="0" smtClean="0"/>
              <a:t>Utilization </a:t>
            </a:r>
            <a:r>
              <a:rPr lang="en-US" sz="2000" dirty="0"/>
              <a:t>of international sources</a:t>
            </a:r>
          </a:p>
          <a:p>
            <a:r>
              <a:rPr lang="en-US" sz="2000" dirty="0" smtClean="0"/>
              <a:t>Model </a:t>
            </a:r>
            <a:r>
              <a:rPr lang="en-US" sz="2000" dirty="0"/>
              <a:t>for use of reserves to meet needs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026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2017-2018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Goal 3: Deep Implementation of Strategic Programs</a:t>
            </a:r>
            <a:endParaRPr lang="en-US" dirty="0"/>
          </a:p>
          <a:p>
            <a:pPr marL="0" indent="0">
              <a:buNone/>
            </a:pPr>
            <a:r>
              <a:rPr lang="en-US" sz="2200" dirty="0"/>
              <a:t>Ensure deep systemic implementation of recently launched strategic programs to insure that Minnetonka commitments to student achievement and experience, as well as instructional framework and content, are successfully accomplished.</a:t>
            </a:r>
          </a:p>
          <a:p>
            <a:pPr marL="0" indent="0">
              <a:buNone/>
            </a:pPr>
            <a:r>
              <a:rPr lang="en-US" sz="2200" dirty="0"/>
              <a:t>The following programs will be holistically reviewed utilizing the adopted School Board Innovation Criteria no later than May 1, 2018. Specific interest areas </a:t>
            </a:r>
            <a:r>
              <a:rPr lang="en-US" sz="2200" dirty="0" smtClean="0"/>
              <a:t>include</a:t>
            </a:r>
            <a:r>
              <a:rPr lang="en-US" sz="2200" dirty="0"/>
              <a:t>:</a:t>
            </a:r>
          </a:p>
          <a:p>
            <a:r>
              <a:rPr lang="en-US" sz="2000" dirty="0" smtClean="0"/>
              <a:t>Personalized </a:t>
            </a:r>
            <a:r>
              <a:rPr lang="en-US" sz="2000" dirty="0"/>
              <a:t>pathways to success (E-12)</a:t>
            </a:r>
          </a:p>
          <a:p>
            <a:r>
              <a:rPr lang="en-US" sz="2000" dirty="0" smtClean="0"/>
              <a:t>Tonka Online</a:t>
            </a:r>
          </a:p>
          <a:p>
            <a:r>
              <a:rPr lang="en-US" sz="2000" dirty="0" smtClean="0"/>
              <a:t>Science </a:t>
            </a:r>
            <a:r>
              <a:rPr lang="en-US" sz="2000" dirty="0"/>
              <a:t>Research</a:t>
            </a:r>
          </a:p>
          <a:p>
            <a:r>
              <a:rPr lang="en-US" sz="2000" dirty="0" smtClean="0"/>
              <a:t>Immersion</a:t>
            </a:r>
            <a:endParaRPr lang="en-US" sz="2000" dirty="0"/>
          </a:p>
          <a:p>
            <a:r>
              <a:rPr lang="en-US" sz="2000" dirty="0" smtClean="0"/>
              <a:t>Tonka </a:t>
            </a:r>
            <a:r>
              <a:rPr lang="en-US" sz="2000" dirty="0"/>
              <a:t>Codes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901694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2017-2018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30725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/>
              <a:t>Goal 4: Expand Experiential </a:t>
            </a:r>
            <a:r>
              <a:rPr lang="en-US" sz="2200" b="1" dirty="0" smtClean="0"/>
              <a:t>&amp; </a:t>
            </a:r>
            <a:r>
              <a:rPr lang="en-US" sz="2200" b="1" dirty="0"/>
              <a:t>Inquiry-Based Learning</a:t>
            </a:r>
            <a:endParaRPr lang="en-US" sz="2200" dirty="0"/>
          </a:p>
          <a:p>
            <a:pPr marL="0" indent="0">
              <a:buNone/>
            </a:pPr>
            <a:r>
              <a:rPr lang="en-US" sz="2100" dirty="0"/>
              <a:t>The District will provide a broad array of experiential and inquiry-based learning opportunities for E-12 students to enable them to strengthen their learning, increase their interest and enhance their motivation for learning. The goal for 2017-18 is to identify a road map for incorporating experiential and inquiry-based learning throughout the system.</a:t>
            </a:r>
          </a:p>
          <a:p>
            <a:pPr marL="0" indent="0">
              <a:buNone/>
            </a:pPr>
            <a:r>
              <a:rPr lang="en-US" sz="1900" dirty="0"/>
              <a:t>A report will be made to the Board by May 1, 2018 to identify and detail a plan/road map which will include the following:</a:t>
            </a:r>
          </a:p>
          <a:p>
            <a:r>
              <a:rPr lang="en-US" sz="1900" dirty="0" smtClean="0"/>
              <a:t>Path </a:t>
            </a:r>
            <a:r>
              <a:rPr lang="en-US" sz="1900" dirty="0"/>
              <a:t>to expand experiential learning opportunities, including infrastructure and resources required</a:t>
            </a:r>
          </a:p>
          <a:p>
            <a:r>
              <a:rPr lang="en-US" sz="1900" dirty="0" smtClean="0"/>
              <a:t>Path </a:t>
            </a:r>
            <a:r>
              <a:rPr lang="en-US" sz="1900" dirty="0"/>
              <a:t>to expand inquiry-based learning opportunities, including infrastructure and resources required</a:t>
            </a:r>
          </a:p>
          <a:p>
            <a:r>
              <a:rPr lang="en-US" sz="1900" dirty="0" smtClean="0"/>
              <a:t>Use </a:t>
            </a:r>
            <a:r>
              <a:rPr lang="en-US" sz="1900" dirty="0"/>
              <a:t>of targeted innovation via </a:t>
            </a:r>
            <a:r>
              <a:rPr lang="en-US" sz="1900" dirty="0" err="1"/>
              <a:t>Spigit</a:t>
            </a:r>
            <a:r>
              <a:rPr lang="en-US" sz="1900" dirty="0"/>
              <a:t>—focused innovation challenge with staff engagement</a:t>
            </a:r>
          </a:p>
          <a:p>
            <a:r>
              <a:rPr lang="en-US" sz="1900" dirty="0" smtClean="0"/>
              <a:t>Scope </a:t>
            </a:r>
            <a:r>
              <a:rPr lang="en-US" sz="1900" dirty="0"/>
              <a:t>and sequence K-12 for experiential-based learning and E-5 for inquiry-based learning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978395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Follow 2017 – 2018 Goal Progress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Progress Monitored at Monthly Meetings 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Thursday:  School Board Meeting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Thursday:  Study Session</a:t>
            </a:r>
          </a:p>
          <a:p>
            <a:pPr lvl="1"/>
            <a:r>
              <a:rPr lang="en-US" dirty="0" smtClean="0"/>
              <a:t>Agendas available online</a:t>
            </a:r>
          </a:p>
          <a:p>
            <a:pPr lvl="1"/>
            <a:r>
              <a:rPr lang="en-US" dirty="0" smtClean="0"/>
              <a:t>Streaming video available online</a:t>
            </a:r>
          </a:p>
          <a:p>
            <a:pPr lvl="1"/>
            <a:r>
              <a:rPr lang="en-US" dirty="0" smtClean="0"/>
              <a:t>Board Notes available via email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Used in mid year and annual evaluations of the Superintendent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Communicate with the School Board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Minnetonka Website:  </a:t>
            </a:r>
            <a:r>
              <a:rPr lang="en-US" dirty="0" smtClean="0">
                <a:hlinkClick r:id="rId2"/>
              </a:rPr>
              <a:t>www.minnetonkaschools.org</a:t>
            </a:r>
            <a:endParaRPr lang="en-US" dirty="0" smtClean="0"/>
          </a:p>
          <a:p>
            <a:r>
              <a:rPr lang="en-US" dirty="0" smtClean="0"/>
              <a:t>Email:</a:t>
            </a:r>
          </a:p>
          <a:p>
            <a:r>
              <a:rPr lang="en-US" dirty="0" smtClean="0">
                <a:hlinkClick r:id="rId3"/>
              </a:rPr>
              <a:t>schoolboard@minnetonkaschools.org</a:t>
            </a:r>
            <a:endParaRPr lang="en-US" dirty="0" smtClean="0"/>
          </a:p>
          <a:p>
            <a:r>
              <a:rPr lang="en-US" dirty="0" smtClean="0"/>
              <a:t>Phone</a:t>
            </a:r>
          </a:p>
          <a:p>
            <a:r>
              <a:rPr lang="en-US" dirty="0" smtClean="0"/>
              <a:t>One on One </a:t>
            </a:r>
            <a:r>
              <a:rPr lang="en-US" dirty="0" smtClean="0"/>
              <a:t>Meetings</a:t>
            </a:r>
            <a:endParaRPr lang="en-US" dirty="0" smtClean="0"/>
          </a:p>
          <a:p>
            <a:r>
              <a:rPr lang="en-US" dirty="0" smtClean="0"/>
              <a:t>School Board Meeting Community Comments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7 Member Board </a:t>
            </a:r>
          </a:p>
          <a:p>
            <a:pPr lvl="1"/>
            <a:r>
              <a:rPr lang="en-US" dirty="0" smtClean="0"/>
              <a:t>Chair:  Pam Langseth*		12</a:t>
            </a:r>
            <a:r>
              <a:rPr lang="en-US" baseline="30000" dirty="0" smtClean="0"/>
              <a:t>th</a:t>
            </a:r>
            <a:r>
              <a:rPr lang="en-US" dirty="0" smtClean="0"/>
              <a:t> Year</a:t>
            </a:r>
          </a:p>
          <a:p>
            <a:pPr lvl="1"/>
            <a:r>
              <a:rPr lang="en-US" dirty="0" smtClean="0"/>
              <a:t>Vice Chair:  Lisa Wagner		10</a:t>
            </a:r>
            <a:r>
              <a:rPr lang="en-US" baseline="30000" dirty="0" smtClean="0"/>
              <a:t>th</a:t>
            </a:r>
            <a:r>
              <a:rPr lang="en-US" dirty="0" smtClean="0"/>
              <a:t> Year</a:t>
            </a:r>
          </a:p>
          <a:p>
            <a:pPr lvl="1"/>
            <a:r>
              <a:rPr lang="en-US" dirty="0" smtClean="0"/>
              <a:t>Treasurer:  John Holcomb		5th Year</a:t>
            </a:r>
          </a:p>
          <a:p>
            <a:pPr lvl="1"/>
            <a:r>
              <a:rPr lang="en-US" dirty="0" smtClean="0"/>
              <a:t>Clerk:  Heidi Garcia*			4</a:t>
            </a:r>
            <a:r>
              <a:rPr lang="en-US" baseline="30000" dirty="0" smtClean="0"/>
              <a:t>th</a:t>
            </a:r>
            <a:r>
              <a:rPr lang="en-US" dirty="0" smtClean="0"/>
              <a:t> Year</a:t>
            </a:r>
          </a:p>
          <a:p>
            <a:pPr lvl="1"/>
            <a:r>
              <a:rPr lang="en-US" dirty="0" smtClean="0"/>
              <a:t>Director:  Mark </a:t>
            </a:r>
            <a:r>
              <a:rPr lang="en-US" dirty="0" err="1" smtClean="0"/>
              <a:t>Ambrosen</a:t>
            </a:r>
            <a:r>
              <a:rPr lang="en-US" dirty="0" smtClean="0"/>
              <a:t>		2nd Year</a:t>
            </a:r>
          </a:p>
          <a:p>
            <a:pPr lvl="1"/>
            <a:r>
              <a:rPr lang="en-US" dirty="0" smtClean="0"/>
              <a:t>Director:  Katie Becker		2nd Year</a:t>
            </a:r>
          </a:p>
          <a:p>
            <a:pPr lvl="1"/>
            <a:r>
              <a:rPr lang="en-US" dirty="0" smtClean="0"/>
              <a:t>Director:  Lisa Sumner			6th Year</a:t>
            </a:r>
          </a:p>
          <a:p>
            <a:pPr marL="457200" lvl="1" indent="0">
              <a:buNone/>
            </a:pPr>
            <a:r>
              <a:rPr lang="en-US" sz="1500" i="1" dirty="0"/>
              <a:t>*retiring, December 2017</a:t>
            </a:r>
          </a:p>
          <a:p>
            <a:r>
              <a:rPr lang="en-US" dirty="0" smtClean="0"/>
              <a:t>New Members </a:t>
            </a:r>
            <a:r>
              <a:rPr lang="mr-IN" dirty="0" smtClean="0"/>
              <a:t>–</a:t>
            </a:r>
            <a:r>
              <a:rPr lang="en-US" dirty="0" smtClean="0"/>
              <a:t> January 1</a:t>
            </a:r>
          </a:p>
          <a:p>
            <a:pPr lvl="1"/>
            <a:r>
              <a:rPr lang="en-US" dirty="0" smtClean="0"/>
              <a:t>Mike </a:t>
            </a:r>
            <a:r>
              <a:rPr lang="en-US" dirty="0" err="1" smtClean="0"/>
              <a:t>LeSage</a:t>
            </a:r>
            <a:endParaRPr lang="en-US" dirty="0" smtClean="0"/>
          </a:p>
          <a:p>
            <a:pPr lvl="1"/>
            <a:r>
              <a:rPr lang="en-US" dirty="0" smtClean="0"/>
              <a:t>Chris Vitale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Minnetonka Formula for Success</a:t>
            </a:r>
            <a:br>
              <a:rPr lang="en-US" b="1" dirty="0" smtClean="0"/>
            </a:br>
            <a:r>
              <a:rPr lang="en-US" b="1" dirty="0" smtClean="0"/>
              <a:t>10 Factors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Outstanding Teachers</a:t>
            </a:r>
          </a:p>
          <a:p>
            <a:r>
              <a:rPr lang="en-US" sz="2400" dirty="0" smtClean="0"/>
              <a:t>Strong Programs</a:t>
            </a:r>
          </a:p>
          <a:p>
            <a:r>
              <a:rPr lang="en-US" sz="2400" dirty="0" smtClean="0"/>
              <a:t>Inviting Atmosphere</a:t>
            </a:r>
          </a:p>
          <a:p>
            <a:r>
              <a:rPr lang="en-US" sz="2400" dirty="0" smtClean="0"/>
              <a:t>Community Support</a:t>
            </a:r>
          </a:p>
          <a:p>
            <a:r>
              <a:rPr lang="en-US" sz="2400" dirty="0" smtClean="0"/>
              <a:t>Academic Achievement (test results)</a:t>
            </a:r>
          </a:p>
          <a:p>
            <a:r>
              <a:rPr lang="en-US" sz="2400" dirty="0" smtClean="0"/>
              <a:t>Activities</a:t>
            </a:r>
          </a:p>
          <a:p>
            <a:r>
              <a:rPr lang="en-US" sz="2400" dirty="0" smtClean="0"/>
              <a:t>Leadership</a:t>
            </a:r>
          </a:p>
          <a:p>
            <a:r>
              <a:rPr lang="en-US" sz="2400" dirty="0" smtClean="0"/>
              <a:t>Finance</a:t>
            </a:r>
          </a:p>
          <a:p>
            <a:r>
              <a:rPr lang="en-US" sz="2400" dirty="0" smtClean="0"/>
              <a:t>Enrollment (planning and numbers)</a:t>
            </a:r>
          </a:p>
          <a:p>
            <a:r>
              <a:rPr lang="en-US" sz="2400" dirty="0" smtClean="0"/>
              <a:t>Facilities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66921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School Board Responsibilities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Minnesota State Statute 123B.09 </a:t>
            </a:r>
            <a:r>
              <a:rPr lang="en-US" dirty="0" err="1" smtClean="0"/>
              <a:t>Subd</a:t>
            </a:r>
            <a:r>
              <a:rPr lang="en-US" dirty="0" smtClean="0"/>
              <a:t> 8:</a:t>
            </a:r>
          </a:p>
          <a:p>
            <a:pPr lvl="1"/>
            <a:r>
              <a:rPr lang="en-US" dirty="0" smtClean="0"/>
              <a:t>“The board must superintend and manage the schools of the district; adopt rules for their organization, government, and instruction; keep registers; and prescribe textbooks and courses of study.”</a:t>
            </a:r>
          </a:p>
          <a:p>
            <a:pPr lvl="1"/>
            <a:r>
              <a:rPr lang="en-US" dirty="0" smtClean="0"/>
              <a:t>Manage the Superintendent</a:t>
            </a:r>
          </a:p>
          <a:p>
            <a:pPr lvl="1"/>
            <a:r>
              <a:rPr lang="en-US" dirty="0" smtClean="0"/>
              <a:t>Develop Policy</a:t>
            </a:r>
          </a:p>
          <a:p>
            <a:pPr lvl="1"/>
            <a:r>
              <a:rPr lang="en-US" dirty="0" smtClean="0"/>
              <a:t>Prescribe Curriculum </a:t>
            </a:r>
          </a:p>
          <a:p>
            <a:pPr lvl="1"/>
            <a:r>
              <a:rPr lang="en-US" dirty="0" smtClean="0"/>
              <a:t>Advocate for Funding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Recent School District Highlights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800600"/>
          </a:xfrm>
        </p:spPr>
        <p:txBody>
          <a:bodyPr/>
          <a:lstStyle/>
          <a:p>
            <a:r>
              <a:rPr lang="en-US" sz="2400" dirty="0" smtClean="0"/>
              <a:t>Academic Programs</a:t>
            </a:r>
          </a:p>
          <a:p>
            <a:pPr lvl="1"/>
            <a:r>
              <a:rPr lang="en-US" sz="1900" dirty="0" smtClean="0"/>
              <a:t>Language Immersion – Fall 2007</a:t>
            </a:r>
          </a:p>
          <a:p>
            <a:pPr lvl="1"/>
            <a:r>
              <a:rPr lang="en-US" sz="1900" dirty="0" smtClean="0"/>
              <a:t>Navigators – Fall 2008</a:t>
            </a:r>
          </a:p>
          <a:p>
            <a:pPr lvl="1"/>
            <a:r>
              <a:rPr lang="en-US" sz="1900" dirty="0" smtClean="0"/>
              <a:t>Vantage – Fall 2008</a:t>
            </a:r>
          </a:p>
          <a:p>
            <a:pPr lvl="1"/>
            <a:r>
              <a:rPr lang="en-US" sz="1900" dirty="0" smtClean="0"/>
              <a:t>Tonka Codes – Fall 2009</a:t>
            </a:r>
          </a:p>
          <a:p>
            <a:pPr lvl="1"/>
            <a:r>
              <a:rPr lang="en-US" sz="1900" dirty="0" smtClean="0"/>
              <a:t>Tonka Online – Fall 2009</a:t>
            </a:r>
          </a:p>
          <a:p>
            <a:r>
              <a:rPr lang="en-US" sz="2400" dirty="0" smtClean="0"/>
              <a:t>Facility Enhancements</a:t>
            </a:r>
          </a:p>
          <a:p>
            <a:pPr lvl="1"/>
            <a:r>
              <a:rPr lang="en-US" sz="1900" dirty="0" smtClean="0"/>
              <a:t>Design for Learning</a:t>
            </a:r>
          </a:p>
          <a:p>
            <a:pPr lvl="1"/>
            <a:r>
              <a:rPr lang="en-US" sz="1900" dirty="0" smtClean="0"/>
              <a:t>Gyms:  Groveland, Scenic Heights and Clear Springs</a:t>
            </a:r>
          </a:p>
          <a:p>
            <a:pPr lvl="1"/>
            <a:r>
              <a:rPr lang="en-US" sz="1900" dirty="0" smtClean="0"/>
              <a:t>General Maintenance 2017</a:t>
            </a:r>
          </a:p>
          <a:p>
            <a:r>
              <a:rPr lang="en-US" sz="2400" dirty="0" smtClean="0"/>
              <a:t>Financial Strength</a:t>
            </a:r>
          </a:p>
          <a:p>
            <a:pPr lvl="1"/>
            <a:r>
              <a:rPr lang="en-US" sz="1900" dirty="0" smtClean="0"/>
              <a:t>AAA Bond Rating, No cuts since 2005</a:t>
            </a:r>
          </a:p>
          <a:p>
            <a:pPr lvl="1"/>
            <a:r>
              <a:rPr lang="en-US" sz="1900" dirty="0" smtClean="0"/>
              <a:t>2015 Operating and Technology Bond </a:t>
            </a:r>
            <a:r>
              <a:rPr lang="en-US" sz="1900" dirty="0" smtClean="0"/>
              <a:t>Referendum</a:t>
            </a:r>
            <a:endParaRPr lang="en-US" sz="24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Elementary Results </a:t>
            </a:r>
            <a:r>
              <a:rPr lang="mr-IN" b="1" dirty="0" smtClean="0"/>
              <a:t>–</a:t>
            </a:r>
            <a:r>
              <a:rPr lang="en-US" b="1" dirty="0" smtClean="0"/>
              <a:t> NWEA </a:t>
            </a:r>
            <a:r>
              <a:rPr lang="en-US" sz="1200" b="1" dirty="0" smtClean="0"/>
              <a:t>(fall 2017)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155747"/>
              </p:ext>
            </p:extLst>
          </p:nvPr>
        </p:nvGraphicFramePr>
        <p:xfrm>
          <a:off x="228600" y="1600200"/>
          <a:ext cx="86868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06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5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06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5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25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5591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2672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Norms</a:t>
                      </a:r>
                    </a:p>
                    <a:p>
                      <a:r>
                        <a:rPr lang="en-US" sz="1400" dirty="0" smtClean="0"/>
                        <a:t>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Norms</a:t>
                      </a:r>
                    </a:p>
                    <a:p>
                      <a:r>
                        <a:rPr lang="en-US" sz="1400" dirty="0" smtClean="0"/>
                        <a:t>2015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Compared to Nation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Mid-Year</a:t>
                      </a:r>
                      <a:r>
                        <a:rPr lang="en-US" sz="1400" baseline="0" dirty="0" smtClean="0"/>
                        <a:t> K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Mid-year K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Beg Gr 4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Mid-year Gr</a:t>
                      </a:r>
                      <a:r>
                        <a:rPr lang="en-US" sz="1400" baseline="0" dirty="0" smtClean="0"/>
                        <a:t> 3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Mid-year </a:t>
                      </a:r>
                      <a:r>
                        <a:rPr lang="en-US" sz="1400" baseline="0" dirty="0" smtClean="0"/>
                        <a:t> Gr 7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Mid-year Gr</a:t>
                      </a:r>
                      <a:r>
                        <a:rPr lang="en-US" sz="1400" baseline="0" dirty="0" smtClean="0"/>
                        <a:t> 7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Beyond Gr 11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Beyond Gr 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133653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MHS Student Achievement  </a:t>
            </a:r>
            <a:r>
              <a:rPr lang="en-US" sz="1200" dirty="0" smtClean="0"/>
              <a:t>(2017 Results)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78589"/>
            <a:ext cx="8229600" cy="4530725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b="1" dirty="0" smtClean="0"/>
              <a:t>Graduation Rate:  </a:t>
            </a:r>
            <a:r>
              <a:rPr lang="en-US" sz="2400" dirty="0" smtClean="0"/>
              <a:t>99%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dirty="0" smtClean="0"/>
              <a:t>ACT Scores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sz="2400" dirty="0" smtClean="0"/>
              <a:t>9 Perfect ACT Scores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dirty="0" smtClean="0"/>
              <a:t>SAT Scores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530873"/>
              </p:ext>
            </p:extLst>
          </p:nvPr>
        </p:nvGraphicFramePr>
        <p:xfrm>
          <a:off x="152400" y="2938491"/>
          <a:ext cx="8839201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478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</a:t>
                      </a:r>
                      <a:r>
                        <a:rPr lang="en-US" baseline="0" dirty="0" smtClean="0"/>
                        <a:t>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 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 400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MHS </a:t>
                      </a:r>
                      <a:r>
                        <a:rPr lang="en-US" dirty="0" err="1" smtClean="0"/>
                        <a:t>Avg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726757"/>
              </p:ext>
            </p:extLst>
          </p:nvPr>
        </p:nvGraphicFramePr>
        <p:xfrm>
          <a:off x="609600" y="5334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MTKA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MHS Student Achievement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78589"/>
            <a:ext cx="8229600" cy="4530725"/>
          </a:xfrm>
        </p:spPr>
        <p:txBody>
          <a:bodyPr/>
          <a:lstStyle/>
          <a:p>
            <a:endParaRPr lang="en-US" sz="2400" dirty="0"/>
          </a:p>
          <a:p>
            <a:r>
              <a:rPr lang="en-US" sz="2400" dirty="0" smtClean="0"/>
              <a:t>PISA/OCED Scores  </a:t>
            </a:r>
            <a:r>
              <a:rPr lang="en-US" sz="1050" dirty="0" smtClean="0"/>
              <a:t>(2016 results)</a:t>
            </a:r>
            <a:endParaRPr lang="en-US" sz="2400" dirty="0" smtClean="0"/>
          </a:p>
          <a:p>
            <a:pPr lvl="1"/>
            <a:r>
              <a:rPr lang="en-US" sz="1900" dirty="0" smtClean="0"/>
              <a:t>International Comparison</a:t>
            </a:r>
          </a:p>
          <a:p>
            <a:pPr lvl="1"/>
            <a:r>
              <a:rPr lang="en-US" sz="1900" dirty="0" smtClean="0"/>
              <a:t>15 Year Old Representative Sample </a:t>
            </a:r>
          </a:p>
          <a:p>
            <a:pPr lvl="1"/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686467"/>
              </p:ext>
            </p:extLst>
          </p:nvPr>
        </p:nvGraphicFramePr>
        <p:xfrm>
          <a:off x="1066800" y="39624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MTKA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120498"/>
              </p:ext>
            </p:extLst>
          </p:nvPr>
        </p:nvGraphicFramePr>
        <p:xfrm>
          <a:off x="304800" y="2819400"/>
          <a:ext cx="86487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Minnetonka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Minnetonka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Minnetonka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Singapore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Singapore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Singapore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Hong Kong-China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Hong Kong - 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*B-S-J-G (China)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861076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are we headed?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Board develops annual District goals</a:t>
            </a:r>
          </a:p>
          <a:p>
            <a:pPr lvl="1"/>
            <a:r>
              <a:rPr lang="en-US" dirty="0" smtClean="0"/>
              <a:t>Student achievement data</a:t>
            </a:r>
          </a:p>
          <a:p>
            <a:pPr lvl="1"/>
            <a:r>
              <a:rPr lang="en-US" dirty="0" smtClean="0"/>
              <a:t>Parent/community survey data and input</a:t>
            </a:r>
          </a:p>
          <a:p>
            <a:pPr lvl="1"/>
            <a:r>
              <a:rPr lang="en-US" dirty="0" smtClean="0"/>
              <a:t>Recommendations from Administration</a:t>
            </a:r>
          </a:p>
          <a:p>
            <a:pPr lvl="1"/>
            <a:r>
              <a:rPr lang="en-US" dirty="0" smtClean="0"/>
              <a:t>Emerging needs </a:t>
            </a:r>
          </a:p>
          <a:p>
            <a:pPr lvl="1"/>
            <a:r>
              <a:rPr lang="en-US" dirty="0" smtClean="0"/>
              <a:t>Financial forecasts</a:t>
            </a:r>
          </a:p>
          <a:p>
            <a:pPr lvl="1"/>
            <a:r>
              <a:rPr lang="en-US" dirty="0" smtClean="0"/>
              <a:t>Strategic planning</a:t>
            </a:r>
          </a:p>
          <a:p>
            <a:pPr lvl="1"/>
            <a:r>
              <a:rPr lang="en-US" dirty="0" smtClean="0"/>
              <a:t>Industry Trends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2522</TotalTime>
  <Words>970</Words>
  <Application>Microsoft Office PowerPoint</Application>
  <PresentationFormat>On-screen Show (4:3)</PresentationFormat>
  <Paragraphs>318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Watermark</vt:lpstr>
      <vt:lpstr>Minnetonka School Board </vt:lpstr>
      <vt:lpstr>Introductions</vt:lpstr>
      <vt:lpstr>Minnetonka Formula for Success 10 Factors</vt:lpstr>
      <vt:lpstr>School Board Responsibilities</vt:lpstr>
      <vt:lpstr>Recent School District Highlights</vt:lpstr>
      <vt:lpstr>Elementary Results – NWEA (fall 2017)</vt:lpstr>
      <vt:lpstr>MHS Student Achievement  (2017 Results)</vt:lpstr>
      <vt:lpstr>MHS Student Achievement</vt:lpstr>
      <vt:lpstr>Where are we headed?</vt:lpstr>
      <vt:lpstr>2017-2018 Goals</vt:lpstr>
      <vt:lpstr>2017-2018 Goals</vt:lpstr>
      <vt:lpstr>2017-2018 Goals</vt:lpstr>
      <vt:lpstr>2017-2018 Goals</vt:lpstr>
      <vt:lpstr>Follow 2017 – 2018 Goal Progress</vt:lpstr>
      <vt:lpstr>Communicate with the School Board</vt:lpstr>
    </vt:vector>
  </TitlesOfParts>
  <Company>ISD 276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Board 101</dc:title>
  <dc:creator>Minnetonka Public Schools</dc:creator>
  <cp:lastModifiedBy>Voeltz, Carrie</cp:lastModifiedBy>
  <cp:revision>124</cp:revision>
  <dcterms:created xsi:type="dcterms:W3CDTF">2010-03-04T20:37:44Z</dcterms:created>
  <dcterms:modified xsi:type="dcterms:W3CDTF">2017-11-17T14:50:06Z</dcterms:modified>
</cp:coreProperties>
</file>